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 id="272" r:id="rId16"/>
    <p:sldId id="276" r:id="rId17"/>
    <p:sldId id="278" r:id="rId18"/>
    <p:sldId id="273" r:id="rId19"/>
    <p:sldId id="274" r:id="rId20"/>
    <p:sldId id="275"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990099"/>
    <a:srgbClr val="E9AAF4"/>
    <a:srgbClr val="FBFDA1"/>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7" autoAdjust="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F8EA7-ABB0-4C74-857C-EC1E421DBB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2B6620-5CE4-4843-81C3-783E997ACE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D7225C-7B18-4BBE-AC7B-7709CB7AD9B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7669CB-D670-4DF1-92D4-906C4FE7AB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D9E6F0-877B-4B33-84F1-0F521ABA9F2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C6BC4-22E7-4390-9A6A-B2CDCF44D1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E8969-F732-478C-9A2A-4A61E54FBF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8DBD97-6C43-4071-B1A6-1FA146BE6E9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AB0C54-786A-496B-B9E7-DB28D2EC49D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33BB6C-82D0-490D-A9DC-29C44797D9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63FF9B-864C-4B8A-B4EB-D6FDBBA5A3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2BB89C-0B02-4A0A-A75E-37B32ACC10D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B90385-D83A-46F9-BF79-97F18F1FBB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oa-tulip-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56" name="Text Box 8"/>
          <p:cNvSpPr txBox="1">
            <a:spLocks noChangeArrowheads="1"/>
          </p:cNvSpPr>
          <p:nvPr/>
        </p:nvSpPr>
        <p:spPr bwMode="auto">
          <a:xfrm>
            <a:off x="914400" y="533400"/>
            <a:ext cx="7162800" cy="579438"/>
          </a:xfrm>
          <a:prstGeom prst="rect">
            <a:avLst/>
          </a:prstGeom>
          <a:solidFill>
            <a:srgbClr val="FF0000"/>
          </a:solidFill>
          <a:ln w="9525">
            <a:noFill/>
            <a:miter lim="800000"/>
            <a:headEnd/>
            <a:tailEnd/>
          </a:ln>
          <a:effectLst/>
        </p:spPr>
        <p:txBody>
          <a:bodyPr>
            <a:spAutoFit/>
          </a:bodyPr>
          <a:lstStyle/>
          <a:p>
            <a:pPr>
              <a:spcBef>
                <a:spcPct val="50000"/>
              </a:spcBef>
            </a:pPr>
            <a:r>
              <a:rPr lang="en-US" sz="3200" b="1" dirty="0">
                <a:solidFill>
                  <a:schemeClr val="bg1"/>
                </a:solidFill>
              </a:rPr>
              <a:t>TRƯỜNG TIỂU HỌC </a:t>
            </a:r>
            <a:r>
              <a:rPr lang="en-US" sz="3200" b="1" dirty="0" err="1" smtClean="0">
                <a:solidFill>
                  <a:schemeClr val="bg1"/>
                </a:solidFill>
              </a:rPr>
              <a:t>Ái</a:t>
            </a:r>
            <a:r>
              <a:rPr lang="en-US" sz="3200" b="1" dirty="0" smtClean="0">
                <a:solidFill>
                  <a:schemeClr val="bg1"/>
                </a:solidFill>
              </a:rPr>
              <a:t> </a:t>
            </a:r>
            <a:r>
              <a:rPr lang="en-US" sz="3200" b="1" dirty="0" err="1" smtClean="0">
                <a:solidFill>
                  <a:schemeClr val="bg1"/>
                </a:solidFill>
              </a:rPr>
              <a:t>Mộ</a:t>
            </a:r>
            <a:r>
              <a:rPr lang="en-US" sz="3200" b="1" dirty="0" smtClean="0">
                <a:solidFill>
                  <a:schemeClr val="bg1"/>
                </a:solidFill>
              </a:rPr>
              <a:t> A</a:t>
            </a:r>
            <a:endParaRPr lang="en-US" sz="3200" b="1" dirty="0">
              <a:solidFill>
                <a:schemeClr val="bg1"/>
              </a:solidFill>
            </a:endParaRPr>
          </a:p>
        </p:txBody>
      </p:sp>
      <p:sp>
        <p:nvSpPr>
          <p:cNvPr id="2059" name="WordArt 11"/>
          <p:cNvSpPr>
            <a:spLocks noChangeArrowheads="1" noChangeShapeType="1" noTextEdit="1"/>
          </p:cNvSpPr>
          <p:nvPr/>
        </p:nvSpPr>
        <p:spPr bwMode="auto">
          <a:xfrm>
            <a:off x="3657600" y="5562600"/>
            <a:ext cx="5105400" cy="9144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00"/>
                  </a:solidFill>
                  <a:round/>
                  <a:headEnd/>
                  <a:tailEnd/>
                </a:ln>
                <a:solidFill>
                  <a:srgbClr val="FFFFFF"/>
                </a:solidFill>
                <a:latin typeface="Arial"/>
                <a:cs typeface="Arial"/>
              </a:rPr>
              <a:t>Giáo</a:t>
            </a:r>
            <a:r>
              <a:rPr lang="en-US" sz="3600" b="1" kern="10" dirty="0">
                <a:ln w="9525">
                  <a:solidFill>
                    <a:srgbClr val="000000"/>
                  </a:solidFill>
                  <a:round/>
                  <a:headEnd/>
                  <a:tailEnd/>
                </a:ln>
                <a:solidFill>
                  <a:srgbClr val="FFFFFF"/>
                </a:solidFill>
                <a:latin typeface="Arial"/>
                <a:cs typeface="Arial"/>
              </a:rPr>
              <a:t> </a:t>
            </a:r>
            <a:r>
              <a:rPr lang="en-US" sz="3600" b="1" kern="10" dirty="0" err="1" smtClean="0">
                <a:ln w="9525">
                  <a:solidFill>
                    <a:srgbClr val="000000"/>
                  </a:solidFill>
                  <a:round/>
                  <a:headEnd/>
                  <a:tailEnd/>
                </a:ln>
                <a:solidFill>
                  <a:srgbClr val="FFFFFF"/>
                </a:solidFill>
                <a:latin typeface="Arial"/>
                <a:cs typeface="Arial"/>
              </a:rPr>
              <a:t>viên:Nguyễn</a:t>
            </a:r>
            <a:r>
              <a:rPr lang="en-US" sz="3600" b="1" kern="10" dirty="0" smtClean="0">
                <a:ln w="9525">
                  <a:solidFill>
                    <a:srgbClr val="000000"/>
                  </a:solidFill>
                  <a:round/>
                  <a:headEnd/>
                  <a:tailEnd/>
                </a:ln>
                <a:solidFill>
                  <a:srgbClr val="FFFFFF"/>
                </a:solidFill>
                <a:latin typeface="Arial"/>
                <a:cs typeface="Arial"/>
              </a:rPr>
              <a:t> </a:t>
            </a:r>
            <a:r>
              <a:rPr lang="en-US" sz="3600" b="1" kern="10" dirty="0" err="1" smtClean="0">
                <a:ln w="9525">
                  <a:solidFill>
                    <a:srgbClr val="000000"/>
                  </a:solidFill>
                  <a:round/>
                  <a:headEnd/>
                  <a:tailEnd/>
                </a:ln>
                <a:solidFill>
                  <a:srgbClr val="FFFFFF"/>
                </a:solidFill>
                <a:latin typeface="Arial"/>
                <a:cs typeface="Arial"/>
              </a:rPr>
              <a:t>Thị</a:t>
            </a:r>
            <a:r>
              <a:rPr lang="en-US" sz="3600" b="1" kern="10" dirty="0" smtClean="0">
                <a:ln w="9525">
                  <a:solidFill>
                    <a:srgbClr val="000000"/>
                  </a:solidFill>
                  <a:round/>
                  <a:headEnd/>
                  <a:tailEnd/>
                </a:ln>
                <a:solidFill>
                  <a:srgbClr val="FFFFFF"/>
                </a:solidFill>
                <a:latin typeface="Arial"/>
                <a:cs typeface="Arial"/>
              </a:rPr>
              <a:t> </a:t>
            </a:r>
            <a:r>
              <a:rPr lang="en-US" sz="3600" b="1" kern="10" dirty="0" err="1" smtClean="0">
                <a:ln w="9525">
                  <a:solidFill>
                    <a:srgbClr val="000000"/>
                  </a:solidFill>
                  <a:round/>
                  <a:headEnd/>
                  <a:tailEnd/>
                </a:ln>
                <a:solidFill>
                  <a:srgbClr val="FFFFFF"/>
                </a:solidFill>
                <a:latin typeface="Arial"/>
                <a:cs typeface="Arial"/>
              </a:rPr>
              <a:t>Lệ</a:t>
            </a:r>
            <a:r>
              <a:rPr lang="en-US" sz="3600" b="1" kern="10" dirty="0" smtClean="0">
                <a:ln w="9525">
                  <a:solidFill>
                    <a:srgbClr val="000000"/>
                  </a:solidFill>
                  <a:round/>
                  <a:headEnd/>
                  <a:tailEnd/>
                </a:ln>
                <a:solidFill>
                  <a:srgbClr val="FFFFFF"/>
                </a:solidFill>
                <a:latin typeface="Arial"/>
                <a:cs typeface="Arial"/>
              </a:rPr>
              <a:t> </a:t>
            </a:r>
            <a:r>
              <a:rPr lang="en-US" sz="3600" b="1" kern="10" dirty="0" err="1" smtClean="0">
                <a:ln w="9525">
                  <a:solidFill>
                    <a:srgbClr val="000000"/>
                  </a:solidFill>
                  <a:round/>
                  <a:headEnd/>
                  <a:tailEnd/>
                </a:ln>
                <a:solidFill>
                  <a:srgbClr val="FFFFFF"/>
                </a:solidFill>
                <a:latin typeface="Arial"/>
                <a:cs typeface="Arial"/>
              </a:rPr>
              <a:t>Hằng</a:t>
            </a:r>
            <a:endParaRPr lang="en-US" sz="3600" b="1" kern="10" dirty="0">
              <a:ln w="9525">
                <a:solidFill>
                  <a:srgbClr val="000000"/>
                </a:solidFill>
                <a:round/>
                <a:headEnd/>
                <a:tailEnd/>
              </a:ln>
              <a:solidFill>
                <a:srgbClr val="FFFFFF"/>
              </a:solidFill>
              <a:latin typeface="Arial"/>
              <a:cs typeface="Arial"/>
            </a:endParaRPr>
          </a:p>
        </p:txBody>
      </p:sp>
      <p:sp>
        <p:nvSpPr>
          <p:cNvPr id="10" name="WordArt 7"/>
          <p:cNvSpPr>
            <a:spLocks noChangeArrowheads="1" noChangeShapeType="1" noTextEdit="1"/>
          </p:cNvSpPr>
          <p:nvPr/>
        </p:nvSpPr>
        <p:spPr bwMode="auto">
          <a:xfrm>
            <a:off x="838200" y="2667000"/>
            <a:ext cx="7924800" cy="22098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Phân</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môn</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Luyện</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từ</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và</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câu</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Lớp</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3</a:t>
            </a:r>
          </a:p>
          <a:p>
            <a:pPr algn="ct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Tuần</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29: </a:t>
            </a:r>
            <a:r>
              <a:rPr lang="en-US" sz="3600" b="1" kern="10" dirty="0" err="1"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Mở</a:t>
            </a:r>
            <a:r>
              <a:rPr lang="en-US" sz="3600" b="1" kern="10" dirty="0" smtClean="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rộng</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vốn</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từ</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Thể</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thao</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Dấu</a:t>
            </a:r>
            <a:r>
              <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b="1"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phẩy</a:t>
            </a:r>
            <a:endParaRPr lang="en-US" sz="3600" b="1"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edge">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fade">
                                      <p:cBhvr>
                                        <p:cTn id="12" dur="770" decel="100000"/>
                                        <p:tgtEl>
                                          <p:spTgt spid="2059"/>
                                        </p:tgtEl>
                                      </p:cBhvr>
                                    </p:animEffect>
                                    <p:animScale>
                                      <p:cBhvr>
                                        <p:cTn id="13" dur="770" decel="100000"/>
                                        <p:tgtEl>
                                          <p:spTgt spid="2059"/>
                                        </p:tgtEl>
                                      </p:cBhvr>
                                      <p:from x="10000" y="10000"/>
                                      <p:to x="200000" y="450000"/>
                                    </p:animScale>
                                    <p:animScale>
                                      <p:cBhvr>
                                        <p:cTn id="14" dur="1230" accel="100000" fill="hold">
                                          <p:stCondLst>
                                            <p:cond delay="770"/>
                                          </p:stCondLst>
                                        </p:cTn>
                                        <p:tgtEl>
                                          <p:spTgt spid="2059"/>
                                        </p:tgtEl>
                                      </p:cBhvr>
                                      <p:from x="200000" y="450000"/>
                                      <p:to x="100000" y="100000"/>
                                    </p:animScale>
                                    <p:set>
                                      <p:cBhvr>
                                        <p:cTn id="15" dur="770" fill="hold"/>
                                        <p:tgtEl>
                                          <p:spTgt spid="2059"/>
                                        </p:tgtEl>
                                        <p:attrNameLst>
                                          <p:attrName>ppt_x</p:attrName>
                                        </p:attrNameLst>
                                      </p:cBhvr>
                                      <p:to>
                                        <p:strVal val="(0.5)"/>
                                      </p:to>
                                    </p:set>
                                    <p:anim from="(0.5)" to="(#ppt_x)" calcmode="lin" valueType="num">
                                      <p:cBhvr>
                                        <p:cTn id="16" dur="1230" accel="100000" fill="hold">
                                          <p:stCondLst>
                                            <p:cond delay="770"/>
                                          </p:stCondLst>
                                        </p:cTn>
                                        <p:tgtEl>
                                          <p:spTgt spid="2059"/>
                                        </p:tgtEl>
                                        <p:attrNameLst>
                                          <p:attrName>ppt_x</p:attrName>
                                        </p:attrNameLst>
                                      </p:cBhvr>
                                    </p:anim>
                                    <p:set>
                                      <p:cBhvr>
                                        <p:cTn id="17" dur="770" fill="hold"/>
                                        <p:tgtEl>
                                          <p:spTgt spid="2059"/>
                                        </p:tgtEl>
                                        <p:attrNameLst>
                                          <p:attrName>ppt_y</p:attrName>
                                        </p:attrNameLst>
                                      </p:cBhvr>
                                      <p:to>
                                        <p:strVal val="(#ppt_y+0.4)"/>
                                      </p:to>
                                    </p:set>
                                    <p:anim from="(#ppt_y+0.4)" to="(#ppt_y)" calcmode="lin" valueType="num">
                                      <p:cBhvr>
                                        <p:cTn id="18" dur="1230" accel="100000" fill="hold">
                                          <p:stCondLst>
                                            <p:cond delay="770"/>
                                          </p:stCondLst>
                                        </p:cTn>
                                        <p:tgtEl>
                                          <p:spTgt spid="205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ANd9GcTjdfuW6vsSs3i2C9LLz9GmKtCop-pFhRvDxFolOAPYyIlp7gQq"/>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
        <p:nvSpPr>
          <p:cNvPr id="13318" name="Text Box 6"/>
          <p:cNvSpPr txBox="1">
            <a:spLocks noChangeArrowheads="1"/>
          </p:cNvSpPr>
          <p:nvPr/>
        </p:nvSpPr>
        <p:spPr bwMode="auto">
          <a:xfrm>
            <a:off x="2895600" y="457200"/>
            <a:ext cx="42672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Chơi bóng bầu dục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avatar"/>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
        <p:nvSpPr>
          <p:cNvPr id="14342" name="Text Box 6"/>
          <p:cNvSpPr txBox="1">
            <a:spLocks noChangeArrowheads="1"/>
          </p:cNvSpPr>
          <p:nvPr/>
        </p:nvSpPr>
        <p:spPr bwMode="auto">
          <a:xfrm>
            <a:off x="2286000" y="381000"/>
            <a:ext cx="4724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Môn thể thao: bóng bàn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descr="9k="/>
          <p:cNvSpPr>
            <a:spLocks noChangeAspect="1" noChangeArrowheads="1"/>
          </p:cNvSpPr>
          <p:nvPr/>
        </p:nvSpPr>
        <p:spPr bwMode="auto">
          <a:xfrm>
            <a:off x="3700463" y="2119313"/>
            <a:ext cx="1743075" cy="2619375"/>
          </a:xfrm>
          <a:prstGeom prst="rect">
            <a:avLst/>
          </a:prstGeom>
          <a:noFill/>
        </p:spPr>
        <p:txBody>
          <a:bodyPr/>
          <a:lstStyle/>
          <a:p>
            <a:endParaRPr lang="en-US"/>
          </a:p>
        </p:txBody>
      </p:sp>
      <p:sp>
        <p:nvSpPr>
          <p:cNvPr id="15367" name="AutoShape 7" descr="9k="/>
          <p:cNvSpPr>
            <a:spLocks noChangeAspect="1" noChangeArrowheads="1"/>
          </p:cNvSpPr>
          <p:nvPr/>
        </p:nvSpPr>
        <p:spPr bwMode="auto">
          <a:xfrm>
            <a:off x="3700463" y="2119313"/>
            <a:ext cx="1743075" cy="2619375"/>
          </a:xfrm>
          <a:prstGeom prst="rect">
            <a:avLst/>
          </a:prstGeom>
          <a:noFill/>
        </p:spPr>
        <p:txBody>
          <a:bodyPr/>
          <a:lstStyle/>
          <a:p>
            <a:endParaRPr lang="en-US"/>
          </a:p>
        </p:txBody>
      </p:sp>
      <p:pic>
        <p:nvPicPr>
          <p:cNvPr id="15369" name="Picture 9" descr="SNBkav_46"/>
          <p:cNvPicPr>
            <a:picLocks noChangeAspect="1" noChangeArrowheads="1"/>
          </p:cNvPicPr>
          <p:nvPr/>
        </p:nvPicPr>
        <p:blipFill>
          <a:blip r:embed="rId2"/>
          <a:srcRect/>
          <a:stretch>
            <a:fillRect/>
          </a:stretch>
        </p:blipFill>
        <p:spPr bwMode="auto">
          <a:xfrm>
            <a:off x="0" y="838200"/>
            <a:ext cx="4800600" cy="6019800"/>
          </a:xfrm>
          <a:prstGeom prst="rect">
            <a:avLst/>
          </a:prstGeom>
          <a:noFill/>
        </p:spPr>
      </p:pic>
      <p:pic>
        <p:nvPicPr>
          <p:cNvPr id="15371" name="Picture 11" descr="ANd9GcRbDnWDvepX6qV5ZjA8CQAWHlWCZOXLbq8mrm6xxySFHKm1AWmKZA"/>
          <p:cNvPicPr>
            <a:picLocks noChangeAspect="1" noChangeArrowheads="1"/>
          </p:cNvPicPr>
          <p:nvPr/>
        </p:nvPicPr>
        <p:blipFill>
          <a:blip r:embed="rId3"/>
          <a:srcRect/>
          <a:stretch>
            <a:fillRect/>
          </a:stretch>
        </p:blipFill>
        <p:spPr bwMode="auto">
          <a:xfrm>
            <a:off x="4876800" y="838200"/>
            <a:ext cx="4267200" cy="6019800"/>
          </a:xfrm>
          <a:prstGeom prst="rect">
            <a:avLst/>
          </a:prstGeom>
          <a:noFill/>
        </p:spPr>
      </p:pic>
      <p:sp>
        <p:nvSpPr>
          <p:cNvPr id="15372" name="Text Box 12"/>
          <p:cNvSpPr txBox="1">
            <a:spLocks noChangeArrowheads="1"/>
          </p:cNvSpPr>
          <p:nvPr/>
        </p:nvSpPr>
        <p:spPr bwMode="auto">
          <a:xfrm>
            <a:off x="2362200" y="228600"/>
            <a:ext cx="5029200" cy="519113"/>
          </a:xfrm>
          <a:prstGeom prst="rect">
            <a:avLst/>
          </a:prstGeom>
          <a:solidFill>
            <a:schemeClr val="folHlink"/>
          </a:solidFill>
          <a:ln w="9525">
            <a:noFill/>
            <a:miter lim="800000"/>
            <a:headEnd/>
            <a:tailEnd/>
          </a:ln>
          <a:effectLst/>
        </p:spPr>
        <p:txBody>
          <a:bodyPr>
            <a:spAutoFit/>
          </a:bodyPr>
          <a:lstStyle/>
          <a:p>
            <a:pPr algn="ctr">
              <a:spcBef>
                <a:spcPct val="50000"/>
              </a:spcBef>
            </a:pPr>
            <a:r>
              <a:rPr lang="en-US" sz="2800" b="1">
                <a:solidFill>
                  <a:srgbClr val="FF0000"/>
                </a:solidFill>
              </a:rPr>
              <a:t>Môn thể thao chạy vượt rào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4"/>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
        <p:nvSpPr>
          <p:cNvPr id="16390" name="Text Box 6"/>
          <p:cNvSpPr txBox="1">
            <a:spLocks noChangeArrowheads="1"/>
          </p:cNvSpPr>
          <p:nvPr/>
        </p:nvSpPr>
        <p:spPr bwMode="auto">
          <a:xfrm>
            <a:off x="2133600" y="381000"/>
            <a:ext cx="5257800" cy="519113"/>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800" b="1">
                <a:solidFill>
                  <a:srgbClr val="FF0000"/>
                </a:solidFill>
              </a:rPr>
              <a:t>Môn thể thao chạy vũ trang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45081461028481683470"/>
          <p:cNvPicPr>
            <a:picLocks noChangeAspect="1" noChangeArrowheads="1"/>
          </p:cNvPicPr>
          <p:nvPr/>
        </p:nvPicPr>
        <p:blipFill>
          <a:blip r:embed="rId2"/>
          <a:srcRect/>
          <a:stretch>
            <a:fillRect/>
          </a:stretch>
        </p:blipFill>
        <p:spPr bwMode="auto">
          <a:xfrm>
            <a:off x="0" y="609600"/>
            <a:ext cx="9144000" cy="6096000"/>
          </a:xfrm>
          <a:prstGeom prst="rect">
            <a:avLst/>
          </a:prstGeom>
          <a:noFill/>
        </p:spPr>
      </p:pic>
      <p:sp>
        <p:nvSpPr>
          <p:cNvPr id="18438" name="Text Box 6"/>
          <p:cNvSpPr txBox="1">
            <a:spLocks noChangeArrowheads="1"/>
          </p:cNvSpPr>
          <p:nvPr/>
        </p:nvSpPr>
        <p:spPr bwMode="auto">
          <a:xfrm>
            <a:off x="1905000" y="0"/>
            <a:ext cx="46482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Chạy cự li 100m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uaxedap-1"/>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bg1"/>
          </a:solidFill>
        </p:spPr>
      </p:pic>
      <p:sp>
        <p:nvSpPr>
          <p:cNvPr id="19461" name="Text Box 5"/>
          <p:cNvSpPr txBox="1">
            <a:spLocks noChangeArrowheads="1"/>
          </p:cNvSpPr>
          <p:nvPr/>
        </p:nvSpPr>
        <p:spPr bwMode="auto">
          <a:xfrm>
            <a:off x="6248400" y="5943600"/>
            <a:ext cx="2743200" cy="701675"/>
          </a:xfrm>
          <a:prstGeom prst="rect">
            <a:avLst/>
          </a:prstGeom>
          <a:solidFill>
            <a:schemeClr val="tx1"/>
          </a:solidFill>
          <a:ln w="9525">
            <a:noFill/>
            <a:miter lim="800000"/>
            <a:headEnd/>
            <a:tailEnd/>
          </a:ln>
          <a:effectLst/>
        </p:spPr>
        <p:txBody>
          <a:bodyPr>
            <a:spAutoFit/>
          </a:bodyPr>
          <a:lstStyle/>
          <a:p>
            <a:pPr>
              <a:spcBef>
                <a:spcPct val="50000"/>
              </a:spcBef>
            </a:pPr>
            <a:r>
              <a:rPr lang="en-US" sz="4000" b="1">
                <a:solidFill>
                  <a:schemeClr val="bg1"/>
                </a:solidFill>
                <a:latin typeface="Times New Roman" pitchFamily="18" charset="0"/>
              </a:rPr>
              <a:t>Đua xe đạp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5" descr="Z"/>
          <p:cNvSpPr>
            <a:spLocks noChangeAspect="1" noChangeArrowheads="1"/>
          </p:cNvSpPr>
          <p:nvPr/>
        </p:nvSpPr>
        <p:spPr bwMode="auto">
          <a:xfrm>
            <a:off x="3338513" y="2505075"/>
            <a:ext cx="2466975" cy="1847850"/>
          </a:xfrm>
          <a:prstGeom prst="rect">
            <a:avLst/>
          </a:prstGeom>
          <a:noFill/>
        </p:spPr>
        <p:txBody>
          <a:bodyPr/>
          <a:lstStyle/>
          <a:p>
            <a:endParaRPr lang="en-US"/>
          </a:p>
        </p:txBody>
      </p:sp>
      <p:sp>
        <p:nvSpPr>
          <p:cNvPr id="23559" name="AutoShape 7" descr="Z"/>
          <p:cNvSpPr>
            <a:spLocks noChangeAspect="1" noChangeArrowheads="1"/>
          </p:cNvSpPr>
          <p:nvPr/>
        </p:nvSpPr>
        <p:spPr bwMode="auto">
          <a:xfrm>
            <a:off x="3338513" y="2505075"/>
            <a:ext cx="2466975" cy="1847850"/>
          </a:xfrm>
          <a:prstGeom prst="rect">
            <a:avLst/>
          </a:prstGeom>
          <a:noFill/>
        </p:spPr>
        <p:txBody>
          <a:bodyPr/>
          <a:lstStyle/>
          <a:p>
            <a:endParaRPr lang="en-US"/>
          </a:p>
        </p:txBody>
      </p:sp>
      <p:pic>
        <p:nvPicPr>
          <p:cNvPr id="23561" name="Picture 9" descr="dua%20xe"/>
          <p:cNvPicPr>
            <a:picLocks noChangeAspect="1" noChangeArrowheads="1"/>
          </p:cNvPicPr>
          <p:nvPr/>
        </p:nvPicPr>
        <p:blipFill>
          <a:blip r:embed="rId2"/>
          <a:srcRect/>
          <a:stretch>
            <a:fillRect/>
          </a:stretch>
        </p:blipFill>
        <p:spPr bwMode="auto">
          <a:xfrm>
            <a:off x="0" y="838200"/>
            <a:ext cx="9144000" cy="6019800"/>
          </a:xfrm>
          <a:prstGeom prst="rect">
            <a:avLst/>
          </a:prstGeom>
          <a:noFill/>
        </p:spPr>
      </p:pic>
      <p:sp>
        <p:nvSpPr>
          <p:cNvPr id="23562" name="Text Box 10"/>
          <p:cNvSpPr txBox="1">
            <a:spLocks noChangeArrowheads="1"/>
          </p:cNvSpPr>
          <p:nvPr/>
        </p:nvSpPr>
        <p:spPr bwMode="auto">
          <a:xfrm>
            <a:off x="457200" y="152400"/>
            <a:ext cx="7924800" cy="519113"/>
          </a:xfrm>
          <a:prstGeom prst="rect">
            <a:avLst/>
          </a:prstGeom>
          <a:solidFill>
            <a:srgbClr val="FBFDA1"/>
          </a:solidFill>
          <a:ln w="9525">
            <a:noFill/>
            <a:miter lim="800000"/>
            <a:headEnd/>
            <a:tailEnd/>
          </a:ln>
          <a:effectLst/>
        </p:spPr>
        <p:txBody>
          <a:bodyPr>
            <a:spAutoFit/>
          </a:bodyPr>
          <a:lstStyle/>
          <a:p>
            <a:pPr algn="ctr">
              <a:spcBef>
                <a:spcPct val="50000"/>
              </a:spcBef>
            </a:pPr>
            <a:r>
              <a:rPr lang="en-US" sz="2800" b="1">
                <a:solidFill>
                  <a:srgbClr val="FF0000"/>
                </a:solidFill>
              </a:rPr>
              <a:t>Giải đua mô tô toàn quốc (29/12/2009)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400px-Lap_1,_Turn_1_Canada_2008"/>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
        <p:nvSpPr>
          <p:cNvPr id="25605" name="Text Box 5"/>
          <p:cNvSpPr txBox="1">
            <a:spLocks noChangeArrowheads="1"/>
          </p:cNvSpPr>
          <p:nvPr/>
        </p:nvSpPr>
        <p:spPr bwMode="auto">
          <a:xfrm>
            <a:off x="2590800" y="304800"/>
            <a:ext cx="4724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Đua ô tô</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4380869601_383be3f87c_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5" name="Rectangle 5"/>
          <p:cNvSpPr>
            <a:spLocks noChangeArrowheads="1"/>
          </p:cNvSpPr>
          <p:nvPr/>
        </p:nvSpPr>
        <p:spPr bwMode="auto">
          <a:xfrm>
            <a:off x="2290763" y="3170238"/>
            <a:ext cx="184150" cy="519112"/>
          </a:xfrm>
          <a:prstGeom prst="rect">
            <a:avLst/>
          </a:prstGeom>
          <a:noFill/>
          <a:ln w="9525">
            <a:noFill/>
            <a:miter lim="800000"/>
            <a:headEnd/>
            <a:tailEnd/>
          </a:ln>
          <a:effectLst/>
        </p:spPr>
        <p:txBody>
          <a:bodyPr wrap="none">
            <a:spAutoFit/>
          </a:bodyPr>
          <a:lstStyle/>
          <a:p>
            <a:pPr>
              <a:spcBef>
                <a:spcPct val="50000"/>
              </a:spcBef>
            </a:pPr>
            <a:endParaRPr lang="en-US" sz="2800" b="1">
              <a:solidFill>
                <a:srgbClr val="CC3300"/>
              </a:solidFill>
              <a:latin typeface="Times New Roman" pitchFamily="18" charset="0"/>
            </a:endParaRPr>
          </a:p>
        </p:txBody>
      </p:sp>
      <p:sp>
        <p:nvSpPr>
          <p:cNvPr id="20486" name="Rectangle 6"/>
          <p:cNvSpPr>
            <a:spLocks noChangeArrowheads="1"/>
          </p:cNvSpPr>
          <p:nvPr/>
        </p:nvSpPr>
        <p:spPr bwMode="auto">
          <a:xfrm>
            <a:off x="2290763" y="3170238"/>
            <a:ext cx="184150" cy="519112"/>
          </a:xfrm>
          <a:prstGeom prst="rect">
            <a:avLst/>
          </a:prstGeom>
          <a:noFill/>
          <a:ln w="9525">
            <a:noFill/>
            <a:miter lim="800000"/>
            <a:headEnd/>
            <a:tailEnd/>
          </a:ln>
          <a:effectLst/>
        </p:spPr>
        <p:txBody>
          <a:bodyPr wrap="none">
            <a:spAutoFit/>
          </a:bodyPr>
          <a:lstStyle/>
          <a:p>
            <a:pPr>
              <a:spcBef>
                <a:spcPct val="50000"/>
              </a:spcBef>
            </a:pPr>
            <a:endParaRPr lang="en-US" sz="2800" b="1">
              <a:solidFill>
                <a:srgbClr val="CC3300"/>
              </a:solidFill>
              <a:latin typeface="Times New Roman" pitchFamily="18" charset="0"/>
            </a:endParaRPr>
          </a:p>
        </p:txBody>
      </p:sp>
      <p:sp>
        <p:nvSpPr>
          <p:cNvPr id="20487" name="Rectangle 7"/>
          <p:cNvSpPr>
            <a:spLocks noChangeArrowheads="1"/>
          </p:cNvSpPr>
          <p:nvPr/>
        </p:nvSpPr>
        <p:spPr bwMode="auto">
          <a:xfrm>
            <a:off x="2290763" y="3170238"/>
            <a:ext cx="184150" cy="519112"/>
          </a:xfrm>
          <a:prstGeom prst="rect">
            <a:avLst/>
          </a:prstGeom>
          <a:noFill/>
          <a:ln w="9525">
            <a:noFill/>
            <a:miter lim="800000"/>
            <a:headEnd/>
            <a:tailEnd/>
          </a:ln>
          <a:effectLst/>
        </p:spPr>
        <p:txBody>
          <a:bodyPr wrap="none">
            <a:spAutoFit/>
          </a:bodyPr>
          <a:lstStyle/>
          <a:p>
            <a:pPr>
              <a:spcBef>
                <a:spcPct val="50000"/>
              </a:spcBef>
            </a:pPr>
            <a:endParaRPr lang="en-US" sz="2800" b="1">
              <a:solidFill>
                <a:srgbClr val="CC3300"/>
              </a:solidFill>
              <a:latin typeface="Times New Roman" pitchFamily="18" charset="0"/>
            </a:endParaRPr>
          </a:p>
        </p:txBody>
      </p:sp>
      <p:sp>
        <p:nvSpPr>
          <p:cNvPr id="20488" name="Text Box 8"/>
          <p:cNvSpPr txBox="1">
            <a:spLocks noChangeArrowheads="1"/>
          </p:cNvSpPr>
          <p:nvPr/>
        </p:nvSpPr>
        <p:spPr bwMode="auto">
          <a:xfrm>
            <a:off x="6324600" y="6172200"/>
            <a:ext cx="2590800" cy="519113"/>
          </a:xfrm>
          <a:prstGeom prst="rect">
            <a:avLst/>
          </a:prstGeom>
          <a:solidFill>
            <a:schemeClr val="bg1"/>
          </a:solidFill>
          <a:ln w="9525">
            <a:noFill/>
            <a:miter lim="800000"/>
            <a:headEnd/>
            <a:tailEnd/>
          </a:ln>
          <a:effectLst/>
        </p:spPr>
        <p:txBody>
          <a:bodyPr>
            <a:spAutoFit/>
          </a:bodyPr>
          <a:lstStyle/>
          <a:p>
            <a:pPr>
              <a:spcBef>
                <a:spcPct val="50000"/>
              </a:spcBef>
            </a:pPr>
            <a:r>
              <a:rPr lang="en-US" sz="2800" b="1">
                <a:solidFill>
                  <a:srgbClr val="CC3300"/>
                </a:solidFill>
                <a:latin typeface="Times New Roman" pitchFamily="18" charset="0"/>
              </a:rPr>
              <a:t>Hội đua thuyền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Nd9GcRE6ePAI08vLqC4wqxre_Unw7gb-WDhdQNjHM8k1ca7TDJr0DCq"/>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9" name="Text Box 5"/>
          <p:cNvSpPr txBox="1">
            <a:spLocks noChangeArrowheads="1"/>
          </p:cNvSpPr>
          <p:nvPr/>
        </p:nvSpPr>
        <p:spPr bwMode="auto">
          <a:xfrm>
            <a:off x="4419600" y="6216650"/>
            <a:ext cx="4724400" cy="641350"/>
          </a:xfrm>
          <a:prstGeom prst="rect">
            <a:avLst/>
          </a:prstGeom>
          <a:solidFill>
            <a:srgbClr val="0066FF"/>
          </a:solidFill>
          <a:ln w="9525">
            <a:noFill/>
            <a:miter lim="800000"/>
            <a:headEnd/>
            <a:tailEnd/>
          </a:ln>
          <a:effectLst/>
        </p:spPr>
        <p:txBody>
          <a:bodyPr>
            <a:spAutoFit/>
          </a:bodyPr>
          <a:lstStyle/>
          <a:p>
            <a:pPr>
              <a:spcBef>
                <a:spcPct val="50000"/>
              </a:spcBef>
            </a:pPr>
            <a:r>
              <a:rPr lang="en-US" sz="3600" b="1">
                <a:solidFill>
                  <a:schemeClr val="bg1"/>
                </a:solidFill>
                <a:latin typeface="Times New Roman" pitchFamily="18" charset="0"/>
              </a:rPr>
              <a:t>Hội đua voi ở Đăk Lăk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WordArt 6"/>
          <p:cNvSpPr>
            <a:spLocks noChangeArrowheads="1" noChangeShapeType="1" noTextEdit="1"/>
          </p:cNvSpPr>
          <p:nvPr/>
        </p:nvSpPr>
        <p:spPr bwMode="auto">
          <a:xfrm>
            <a:off x="2057400" y="1524000"/>
            <a:ext cx="5029200" cy="1219200"/>
          </a:xfrm>
          <a:prstGeom prst="rect">
            <a:avLst/>
          </a:prstGeom>
        </p:spPr>
        <p:txBody>
          <a:bodyPr wrap="none" fromWordArt="1">
            <a:prstTxWarp prst="textFadeUp">
              <a:avLst>
                <a:gd name="adj" fmla="val 9991"/>
              </a:avLst>
            </a:prstTxWarp>
          </a:bodyPr>
          <a:lstStyle/>
          <a:p>
            <a:pPr algn="ctr"/>
            <a:r>
              <a:rPr lang="en-US" sz="3600" b="1" kern="10">
                <a:ln w="12700">
                  <a:solidFill>
                    <a:srgbClr val="FF0000"/>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KIỂM TRA BÀI CŨ</a:t>
            </a:r>
          </a:p>
        </p:txBody>
      </p:sp>
      <p:sp>
        <p:nvSpPr>
          <p:cNvPr id="3079" name="Text Box 7"/>
          <p:cNvSpPr txBox="1">
            <a:spLocks noChangeArrowheads="1"/>
          </p:cNvSpPr>
          <p:nvPr/>
        </p:nvSpPr>
        <p:spPr bwMode="auto">
          <a:xfrm>
            <a:off x="914400" y="3886200"/>
            <a:ext cx="4953000" cy="519113"/>
          </a:xfrm>
          <a:prstGeom prst="rect">
            <a:avLst/>
          </a:prstGeom>
          <a:noFill/>
          <a:ln w="9525">
            <a:noFill/>
            <a:miter lim="800000"/>
            <a:headEnd/>
            <a:tailEnd/>
          </a:ln>
          <a:effectLst/>
        </p:spPr>
        <p:txBody>
          <a:bodyPr>
            <a:spAutoFit/>
          </a:bodyPr>
          <a:lstStyle/>
          <a:p>
            <a:pPr>
              <a:spcBef>
                <a:spcPct val="50000"/>
              </a:spcBef>
            </a:pPr>
            <a:r>
              <a:rPr lang="en-US" sz="2800" b="1"/>
              <a:t> * HS2: làm miệng bài tập 3</a:t>
            </a:r>
          </a:p>
        </p:txBody>
      </p:sp>
      <p:sp>
        <p:nvSpPr>
          <p:cNvPr id="3080" name="Text Box 8"/>
          <p:cNvSpPr txBox="1">
            <a:spLocks noChangeArrowheads="1"/>
          </p:cNvSpPr>
          <p:nvPr/>
        </p:nvSpPr>
        <p:spPr bwMode="auto">
          <a:xfrm>
            <a:off x="990600" y="3429000"/>
            <a:ext cx="5029200" cy="519113"/>
          </a:xfrm>
          <a:prstGeom prst="rect">
            <a:avLst/>
          </a:prstGeom>
          <a:noFill/>
          <a:ln w="9525">
            <a:noFill/>
            <a:miter lim="800000"/>
            <a:headEnd/>
            <a:tailEnd/>
          </a:ln>
          <a:effectLst/>
        </p:spPr>
        <p:txBody>
          <a:bodyPr>
            <a:spAutoFit/>
          </a:bodyPr>
          <a:lstStyle/>
          <a:p>
            <a:pPr>
              <a:spcBef>
                <a:spcPct val="50000"/>
              </a:spcBef>
            </a:pPr>
            <a:r>
              <a:rPr lang="en-US" sz="2800" b="1"/>
              <a:t>* HS1: làm miệng bài tập 2</a:t>
            </a:r>
          </a:p>
        </p:txBody>
      </p:sp>
      <p:pic>
        <p:nvPicPr>
          <p:cNvPr id="3081" name="Picture 9" descr="42df8"/>
          <p:cNvPicPr>
            <a:picLocks noChangeAspect="1" noChangeArrowheads="1"/>
          </p:cNvPicPr>
          <p:nvPr/>
        </p:nvPicPr>
        <p:blipFill>
          <a:blip r:embed="rId2"/>
          <a:srcRect/>
          <a:stretch>
            <a:fillRect/>
          </a:stretch>
        </p:blipFill>
        <p:spPr bwMode="auto">
          <a:xfrm>
            <a:off x="0" y="4343400"/>
            <a:ext cx="9144000" cy="2514600"/>
          </a:xfrm>
          <a:prstGeom prst="rect">
            <a:avLst/>
          </a:prstGeom>
          <a:noFill/>
        </p:spPr>
      </p:pic>
      <p:sp>
        <p:nvSpPr>
          <p:cNvPr id="3082" name="Text Box 10"/>
          <p:cNvSpPr txBox="1">
            <a:spLocks noChangeArrowheads="1"/>
          </p:cNvSpPr>
          <p:nvPr/>
        </p:nvSpPr>
        <p:spPr bwMode="auto">
          <a:xfrm>
            <a:off x="0" y="2971800"/>
            <a:ext cx="9144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 Trả lời miệng 2 bài tập LTVC tuần 28 (SGK/85 - 86). </a:t>
            </a:r>
          </a:p>
        </p:txBody>
      </p:sp>
      <p:sp>
        <p:nvSpPr>
          <p:cNvPr id="3083" name="Line 11"/>
          <p:cNvSpPr>
            <a:spLocks noChangeShapeType="1"/>
          </p:cNvSpPr>
          <p:nvPr/>
        </p:nvSpPr>
        <p:spPr bwMode="auto">
          <a:xfrm>
            <a:off x="2971800" y="1371600"/>
            <a:ext cx="3657600" cy="0"/>
          </a:xfrm>
          <a:prstGeom prst="line">
            <a:avLst/>
          </a:prstGeom>
          <a:noFill/>
          <a:ln w="38100">
            <a:solidFill>
              <a:schemeClr val="accent2"/>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0" fill="hold"/>
                                        <p:tgtEl>
                                          <p:spTgt spid="3078"/>
                                        </p:tgtEl>
                                        <p:attrNameLst>
                                          <p:attrName>ppt_w</p:attrName>
                                        </p:attrNameLst>
                                      </p:cBhvr>
                                      <p:tavLst>
                                        <p:tav tm="0" fmla="#ppt_w*sin(2.5*pi*$)">
                                          <p:val>
                                            <p:fltVal val="0"/>
                                          </p:val>
                                        </p:tav>
                                        <p:tav tm="100000">
                                          <p:val>
                                            <p:fltVal val="1"/>
                                          </p:val>
                                        </p:tav>
                                      </p:tavLst>
                                    </p:anim>
                                    <p:anim calcmode="lin" valueType="num">
                                      <p:cBhvr>
                                        <p:cTn id="8" dur="50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082"/>
                                        </p:tgtEl>
                                        <p:attrNameLst>
                                          <p:attrName>style.visibility</p:attrName>
                                        </p:attrNameLst>
                                      </p:cBhvr>
                                      <p:to>
                                        <p:strVal val="visible"/>
                                      </p:to>
                                    </p:set>
                                    <p:anim calcmode="lin" valueType="num">
                                      <p:cBhvr>
                                        <p:cTn id="13" dur="1000" fill="hold"/>
                                        <p:tgtEl>
                                          <p:spTgt spid="3082"/>
                                        </p:tgtEl>
                                        <p:attrNameLst>
                                          <p:attrName>ppt_w</p:attrName>
                                        </p:attrNameLst>
                                      </p:cBhvr>
                                      <p:tavLst>
                                        <p:tav tm="0">
                                          <p:val>
                                            <p:fltVal val="0"/>
                                          </p:val>
                                        </p:tav>
                                        <p:tav tm="100000">
                                          <p:val>
                                            <p:strVal val="#ppt_w"/>
                                          </p:val>
                                        </p:tav>
                                      </p:tavLst>
                                    </p:anim>
                                    <p:anim calcmode="lin" valueType="num">
                                      <p:cBhvr>
                                        <p:cTn id="14" dur="1000" fill="hold"/>
                                        <p:tgtEl>
                                          <p:spTgt spid="3082"/>
                                        </p:tgtEl>
                                        <p:attrNameLst>
                                          <p:attrName>ppt_h</p:attrName>
                                        </p:attrNameLst>
                                      </p:cBhvr>
                                      <p:tavLst>
                                        <p:tav tm="0">
                                          <p:val>
                                            <p:fltVal val="0"/>
                                          </p:val>
                                        </p:tav>
                                        <p:tav tm="100000">
                                          <p:val>
                                            <p:strVal val="#ppt_h"/>
                                          </p:val>
                                        </p:tav>
                                      </p:tavLst>
                                    </p:anim>
                                    <p:anim calcmode="lin" valueType="num">
                                      <p:cBhvr>
                                        <p:cTn id="15" dur="1000" fill="hold"/>
                                        <p:tgtEl>
                                          <p:spTgt spid="3082"/>
                                        </p:tgtEl>
                                        <p:attrNameLst>
                                          <p:attrName>style.rotation</p:attrName>
                                        </p:attrNameLst>
                                      </p:cBhvr>
                                      <p:tavLst>
                                        <p:tav tm="0">
                                          <p:val>
                                            <p:fltVal val="90"/>
                                          </p:val>
                                        </p:tav>
                                        <p:tav tm="100000">
                                          <p:val>
                                            <p:fltVal val="0"/>
                                          </p:val>
                                        </p:tav>
                                      </p:tavLst>
                                    </p:anim>
                                    <p:animEffect transition="in" filter="fade">
                                      <p:cBhvr>
                                        <p:cTn id="16" dur="1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080"/>
                                        </p:tgtEl>
                                        <p:attrNameLst>
                                          <p:attrName>style.visibility</p:attrName>
                                        </p:attrNameLst>
                                      </p:cBhvr>
                                      <p:to>
                                        <p:strVal val="visible"/>
                                      </p:to>
                                    </p:set>
                                    <p:anim by="(-#ppt_w*2)" calcmode="lin" valueType="num">
                                      <p:cBhvr rctx="PPT">
                                        <p:cTn id="21" dur="500" autoRev="1" fill="hold">
                                          <p:stCondLst>
                                            <p:cond delay="0"/>
                                          </p:stCondLst>
                                        </p:cTn>
                                        <p:tgtEl>
                                          <p:spTgt spid="3080"/>
                                        </p:tgtEl>
                                        <p:attrNameLst>
                                          <p:attrName>ppt_w</p:attrName>
                                        </p:attrNameLst>
                                      </p:cBhvr>
                                    </p:anim>
                                    <p:anim by="(#ppt_w*0.50)" calcmode="lin" valueType="num">
                                      <p:cBhvr>
                                        <p:cTn id="22" dur="500" decel="50000" autoRev="1" fill="hold">
                                          <p:stCondLst>
                                            <p:cond delay="0"/>
                                          </p:stCondLst>
                                        </p:cTn>
                                        <p:tgtEl>
                                          <p:spTgt spid="3080"/>
                                        </p:tgtEl>
                                        <p:attrNameLst>
                                          <p:attrName>ppt_x</p:attrName>
                                        </p:attrNameLst>
                                      </p:cBhvr>
                                    </p:anim>
                                    <p:anim from="(-#ppt_h/2)" to="(#ppt_y)" calcmode="lin" valueType="num">
                                      <p:cBhvr>
                                        <p:cTn id="23" dur="1000" fill="hold">
                                          <p:stCondLst>
                                            <p:cond delay="0"/>
                                          </p:stCondLst>
                                        </p:cTn>
                                        <p:tgtEl>
                                          <p:spTgt spid="3080"/>
                                        </p:tgtEl>
                                        <p:attrNameLst>
                                          <p:attrName>ppt_y</p:attrName>
                                        </p:attrNameLst>
                                      </p:cBhvr>
                                    </p:anim>
                                    <p:animRot by="21600000">
                                      <p:cBhvr>
                                        <p:cTn id="24" dur="1000" fill="hold">
                                          <p:stCondLst>
                                            <p:cond delay="0"/>
                                          </p:stCondLst>
                                        </p:cTn>
                                        <p:tgtEl>
                                          <p:spTgt spid="308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079"/>
                                        </p:tgtEl>
                                        <p:attrNameLst>
                                          <p:attrName>style.visibility</p:attrName>
                                        </p:attrNameLst>
                                      </p:cBhvr>
                                      <p:to>
                                        <p:strVal val="visible"/>
                                      </p:to>
                                    </p:set>
                                    <p:anim by="(-#ppt_w*2)" calcmode="lin" valueType="num">
                                      <p:cBhvr rctx="PPT">
                                        <p:cTn id="29" dur="500" autoRev="1" fill="hold">
                                          <p:stCondLst>
                                            <p:cond delay="0"/>
                                          </p:stCondLst>
                                        </p:cTn>
                                        <p:tgtEl>
                                          <p:spTgt spid="3079"/>
                                        </p:tgtEl>
                                        <p:attrNameLst>
                                          <p:attrName>ppt_w</p:attrName>
                                        </p:attrNameLst>
                                      </p:cBhvr>
                                    </p:anim>
                                    <p:anim by="(#ppt_w*0.50)" calcmode="lin" valueType="num">
                                      <p:cBhvr>
                                        <p:cTn id="30" dur="500" decel="50000" autoRev="1" fill="hold">
                                          <p:stCondLst>
                                            <p:cond delay="0"/>
                                          </p:stCondLst>
                                        </p:cTn>
                                        <p:tgtEl>
                                          <p:spTgt spid="3079"/>
                                        </p:tgtEl>
                                        <p:attrNameLst>
                                          <p:attrName>ppt_x</p:attrName>
                                        </p:attrNameLst>
                                      </p:cBhvr>
                                    </p:anim>
                                    <p:anim from="(-#ppt_h/2)" to="(#ppt_y)" calcmode="lin" valueType="num">
                                      <p:cBhvr>
                                        <p:cTn id="31" dur="1000" fill="hold">
                                          <p:stCondLst>
                                            <p:cond delay="0"/>
                                          </p:stCondLst>
                                        </p:cTn>
                                        <p:tgtEl>
                                          <p:spTgt spid="3079"/>
                                        </p:tgtEl>
                                        <p:attrNameLst>
                                          <p:attrName>ppt_y</p:attrName>
                                        </p:attrNameLst>
                                      </p:cBhvr>
                                    </p:anim>
                                    <p:animRot by="21600000">
                                      <p:cBhvr>
                                        <p:cTn id="32" dur="1000" fill="hold">
                                          <p:stCondLst>
                                            <p:cond delay="0"/>
                                          </p:stCondLst>
                                        </p:cTn>
                                        <p:tgtEl>
                                          <p:spTgt spid="30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p:bldP spid="3080" grpId="0"/>
      <p:bldP spid="30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ANd9GcR7-yXGbmHglWO1Pyt4GBYs-4AlwxvopdCpyFFNBKbKFu_0p7c6_A"/>
          <p:cNvPicPr>
            <a:picLocks noChangeAspect="1" noChangeArrowheads="1"/>
          </p:cNvPicPr>
          <p:nvPr/>
        </p:nvPicPr>
        <p:blipFill>
          <a:blip r:embed="rId2"/>
          <a:srcRect/>
          <a:stretch>
            <a:fillRect/>
          </a:stretch>
        </p:blipFill>
        <p:spPr bwMode="auto">
          <a:xfrm>
            <a:off x="0" y="533400"/>
            <a:ext cx="9144000" cy="6324600"/>
          </a:xfrm>
          <a:prstGeom prst="rect">
            <a:avLst/>
          </a:prstGeom>
          <a:noFill/>
        </p:spPr>
      </p:pic>
      <p:sp>
        <p:nvSpPr>
          <p:cNvPr id="22534" name="Text Box 6"/>
          <p:cNvSpPr txBox="1">
            <a:spLocks noChangeArrowheads="1"/>
          </p:cNvSpPr>
          <p:nvPr/>
        </p:nvSpPr>
        <p:spPr bwMode="auto">
          <a:xfrm>
            <a:off x="2438400" y="0"/>
            <a:ext cx="4724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Đua ngựa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nhaycao"/>
          <p:cNvPicPr>
            <a:picLocks noChangeAspect="1" noChangeArrowheads="1"/>
          </p:cNvPicPr>
          <p:nvPr/>
        </p:nvPicPr>
        <p:blipFill>
          <a:blip r:embed="rId2"/>
          <a:srcRect/>
          <a:stretch>
            <a:fillRect/>
          </a:stretch>
        </p:blipFill>
        <p:spPr bwMode="auto">
          <a:xfrm>
            <a:off x="0" y="685800"/>
            <a:ext cx="4572000" cy="6172200"/>
          </a:xfrm>
          <a:prstGeom prst="rect">
            <a:avLst/>
          </a:prstGeom>
          <a:noFill/>
        </p:spPr>
      </p:pic>
      <p:pic>
        <p:nvPicPr>
          <p:cNvPr id="26631" name="Picture 7" descr="1260074240-NhayCaoVuotHangRaoNguoi"/>
          <p:cNvPicPr>
            <a:picLocks noChangeAspect="1" noChangeArrowheads="1"/>
          </p:cNvPicPr>
          <p:nvPr/>
        </p:nvPicPr>
        <p:blipFill>
          <a:blip r:embed="rId3"/>
          <a:srcRect/>
          <a:stretch>
            <a:fillRect/>
          </a:stretch>
        </p:blipFill>
        <p:spPr bwMode="auto">
          <a:xfrm>
            <a:off x="4572000" y="685800"/>
            <a:ext cx="4572000" cy="6172200"/>
          </a:xfrm>
          <a:prstGeom prst="rect">
            <a:avLst/>
          </a:prstGeom>
          <a:noFill/>
        </p:spPr>
      </p:pic>
      <p:sp>
        <p:nvSpPr>
          <p:cNvPr id="26632" name="Text Box 8"/>
          <p:cNvSpPr txBox="1">
            <a:spLocks noChangeArrowheads="1"/>
          </p:cNvSpPr>
          <p:nvPr/>
        </p:nvSpPr>
        <p:spPr bwMode="auto">
          <a:xfrm>
            <a:off x="1981200" y="0"/>
            <a:ext cx="4953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Nhảy cao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AutoShape 7" descr="Z"/>
          <p:cNvSpPr>
            <a:spLocks noChangeAspect="1" noChangeArrowheads="1"/>
          </p:cNvSpPr>
          <p:nvPr/>
        </p:nvSpPr>
        <p:spPr bwMode="auto">
          <a:xfrm>
            <a:off x="3709988" y="2781300"/>
            <a:ext cx="1724025" cy="1295400"/>
          </a:xfrm>
          <a:prstGeom prst="rect">
            <a:avLst/>
          </a:prstGeom>
          <a:noFill/>
        </p:spPr>
        <p:txBody>
          <a:bodyPr/>
          <a:lstStyle/>
          <a:p>
            <a:endParaRPr lang="en-US"/>
          </a:p>
        </p:txBody>
      </p:sp>
      <p:sp>
        <p:nvSpPr>
          <p:cNvPr id="27657" name="AutoShape 9" descr="Z"/>
          <p:cNvSpPr>
            <a:spLocks noChangeAspect="1" noChangeArrowheads="1"/>
          </p:cNvSpPr>
          <p:nvPr/>
        </p:nvSpPr>
        <p:spPr bwMode="auto">
          <a:xfrm>
            <a:off x="3709988" y="2781300"/>
            <a:ext cx="1724025" cy="1295400"/>
          </a:xfrm>
          <a:prstGeom prst="rect">
            <a:avLst/>
          </a:prstGeom>
          <a:noFill/>
        </p:spPr>
        <p:txBody>
          <a:bodyPr/>
          <a:lstStyle/>
          <a:p>
            <a:endParaRPr lang="en-US"/>
          </a:p>
        </p:txBody>
      </p:sp>
      <p:pic>
        <p:nvPicPr>
          <p:cNvPr id="27659" name="Picture 11" descr="noi%20dung%20nhay%20xa%20nam"/>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
        <p:nvSpPr>
          <p:cNvPr id="27660" name="Text Box 12"/>
          <p:cNvSpPr txBox="1">
            <a:spLocks noChangeArrowheads="1"/>
          </p:cNvSpPr>
          <p:nvPr/>
        </p:nvSpPr>
        <p:spPr bwMode="auto">
          <a:xfrm>
            <a:off x="2895600" y="228600"/>
            <a:ext cx="2971800" cy="519113"/>
          </a:xfrm>
          <a:prstGeom prst="rect">
            <a:avLst/>
          </a:prstGeom>
          <a:solidFill>
            <a:schemeClr val="folHlink"/>
          </a:solidFill>
          <a:ln w="9525">
            <a:noFill/>
            <a:miter lim="800000"/>
            <a:headEnd/>
            <a:tailEnd/>
          </a:ln>
          <a:effectLst/>
        </p:spPr>
        <p:txBody>
          <a:bodyPr>
            <a:spAutoFit/>
          </a:bodyPr>
          <a:lstStyle/>
          <a:p>
            <a:pPr algn="ctr">
              <a:spcBef>
                <a:spcPct val="50000"/>
              </a:spcBef>
            </a:pPr>
            <a:r>
              <a:rPr lang="en-US" sz="2800" b="1">
                <a:solidFill>
                  <a:srgbClr val="FF0000"/>
                </a:solidFill>
              </a:rPr>
              <a:t>Nhảy xa nam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ANd9GcS-rAYdhqfxe2ZjmN0VRiYCmiF40Ino2gXgcVqbfyjtjRp7nGfl"/>
          <p:cNvPicPr>
            <a:picLocks noChangeAspect="1" noChangeArrowheads="1"/>
          </p:cNvPicPr>
          <p:nvPr/>
        </p:nvPicPr>
        <p:blipFill>
          <a:blip r:embed="rId2"/>
          <a:srcRect/>
          <a:stretch>
            <a:fillRect/>
          </a:stretch>
        </p:blipFill>
        <p:spPr bwMode="auto">
          <a:xfrm>
            <a:off x="0" y="533400"/>
            <a:ext cx="9144000" cy="6324600"/>
          </a:xfrm>
          <a:prstGeom prst="rect">
            <a:avLst/>
          </a:prstGeom>
          <a:noFill/>
        </p:spPr>
      </p:pic>
      <p:sp>
        <p:nvSpPr>
          <p:cNvPr id="28677" name="Text Box 5"/>
          <p:cNvSpPr txBox="1">
            <a:spLocks noChangeArrowheads="1"/>
          </p:cNvSpPr>
          <p:nvPr/>
        </p:nvSpPr>
        <p:spPr bwMode="auto">
          <a:xfrm>
            <a:off x="3429000" y="0"/>
            <a:ext cx="2133600" cy="519113"/>
          </a:xfrm>
          <a:prstGeom prst="rect">
            <a:avLst/>
          </a:prstGeom>
          <a:solidFill>
            <a:schemeClr val="folHlink"/>
          </a:solidFill>
          <a:ln w="9525">
            <a:noFill/>
            <a:miter lim="800000"/>
            <a:headEnd/>
            <a:tailEnd/>
          </a:ln>
          <a:effectLst/>
        </p:spPr>
        <p:txBody>
          <a:bodyPr>
            <a:spAutoFit/>
          </a:bodyPr>
          <a:lstStyle/>
          <a:p>
            <a:pPr>
              <a:spcBef>
                <a:spcPct val="50000"/>
              </a:spcBef>
            </a:pPr>
            <a:r>
              <a:rPr lang="en-US" sz="2800" b="1">
                <a:solidFill>
                  <a:srgbClr val="FF0000"/>
                </a:solidFill>
              </a:rPr>
              <a:t>Nhảy xa nữ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100822002007-367-710"/>
          <p:cNvPicPr>
            <a:picLocks noChangeAspect="1" noChangeArrowheads="1"/>
          </p:cNvPicPr>
          <p:nvPr/>
        </p:nvPicPr>
        <p:blipFill>
          <a:blip r:embed="rId2"/>
          <a:srcRect/>
          <a:stretch>
            <a:fillRect/>
          </a:stretch>
        </p:blipFill>
        <p:spPr bwMode="auto">
          <a:xfrm>
            <a:off x="0" y="533400"/>
            <a:ext cx="4724400" cy="6324600"/>
          </a:xfrm>
          <a:prstGeom prst="rect">
            <a:avLst/>
          </a:prstGeom>
          <a:noFill/>
        </p:spPr>
      </p:pic>
      <p:pic>
        <p:nvPicPr>
          <p:cNvPr id="29703" name="Picture 7" descr="ANd9GcSKGNv3mkHeZU7BRDsq6TuOnNWdOrA4-_zAtdD0wA8XF_Aut0Ul"/>
          <p:cNvPicPr>
            <a:picLocks noChangeAspect="1" noChangeArrowheads="1"/>
          </p:cNvPicPr>
          <p:nvPr/>
        </p:nvPicPr>
        <p:blipFill>
          <a:blip r:embed="rId3"/>
          <a:srcRect/>
          <a:stretch>
            <a:fillRect/>
          </a:stretch>
        </p:blipFill>
        <p:spPr bwMode="auto">
          <a:xfrm>
            <a:off x="4800600" y="533400"/>
            <a:ext cx="4343400" cy="6324600"/>
          </a:xfrm>
          <a:prstGeom prst="rect">
            <a:avLst/>
          </a:prstGeom>
          <a:noFill/>
        </p:spPr>
      </p:pic>
      <p:sp>
        <p:nvSpPr>
          <p:cNvPr id="29704" name="Text Box 8"/>
          <p:cNvSpPr txBox="1">
            <a:spLocks noChangeArrowheads="1"/>
          </p:cNvSpPr>
          <p:nvPr/>
        </p:nvSpPr>
        <p:spPr bwMode="auto">
          <a:xfrm>
            <a:off x="3429000" y="0"/>
            <a:ext cx="2743200" cy="519113"/>
          </a:xfrm>
          <a:prstGeom prst="rect">
            <a:avLst/>
          </a:prstGeom>
          <a:solidFill>
            <a:schemeClr val="folHlink"/>
          </a:solidFill>
          <a:ln w="9525">
            <a:noFill/>
            <a:miter lim="800000"/>
            <a:headEnd/>
            <a:tailEnd/>
          </a:ln>
          <a:effectLst/>
        </p:spPr>
        <p:txBody>
          <a:bodyPr>
            <a:spAutoFit/>
          </a:bodyPr>
          <a:lstStyle/>
          <a:p>
            <a:pPr algn="ctr">
              <a:spcBef>
                <a:spcPct val="50000"/>
              </a:spcBef>
            </a:pPr>
            <a:r>
              <a:rPr lang="en-US" sz="2800" b="1">
                <a:solidFill>
                  <a:srgbClr val="FF0000"/>
                </a:solidFill>
              </a:rPr>
              <a:t>Nhảy sào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nhay%20cau"/>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
        <p:nvSpPr>
          <p:cNvPr id="30726" name="Text Box 6"/>
          <p:cNvSpPr txBox="1">
            <a:spLocks noChangeArrowheads="1"/>
          </p:cNvSpPr>
          <p:nvPr/>
        </p:nvSpPr>
        <p:spPr bwMode="auto">
          <a:xfrm>
            <a:off x="2286000" y="228600"/>
            <a:ext cx="4953000" cy="519113"/>
          </a:xfrm>
          <a:prstGeom prst="rect">
            <a:avLst/>
          </a:prstGeom>
          <a:noFill/>
          <a:ln w="9525">
            <a:noFill/>
            <a:miter lim="800000"/>
            <a:headEnd/>
            <a:tailEnd/>
          </a:ln>
          <a:effectLst/>
        </p:spPr>
        <p:txBody>
          <a:bodyPr>
            <a:spAutoFit/>
          </a:bodyPr>
          <a:lstStyle/>
          <a:p>
            <a:pPr algn="ctr">
              <a:spcBef>
                <a:spcPct val="50000"/>
              </a:spcBef>
            </a:pPr>
            <a:r>
              <a:rPr lang="en-US" sz="2800" b="1"/>
              <a:t>Nhảy cầu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descr="Z"/>
          <p:cNvSpPr>
            <a:spLocks noChangeAspect="1" noChangeArrowheads="1"/>
          </p:cNvSpPr>
          <p:nvPr/>
        </p:nvSpPr>
        <p:spPr bwMode="auto">
          <a:xfrm>
            <a:off x="3648075" y="2195513"/>
            <a:ext cx="1847850" cy="2466975"/>
          </a:xfrm>
          <a:prstGeom prst="rect">
            <a:avLst/>
          </a:prstGeom>
          <a:noFill/>
        </p:spPr>
        <p:txBody>
          <a:bodyPr/>
          <a:lstStyle/>
          <a:p>
            <a:endParaRPr lang="en-US"/>
          </a:p>
        </p:txBody>
      </p:sp>
      <p:sp>
        <p:nvSpPr>
          <p:cNvPr id="31751" name="AutoShape 7" descr="Z"/>
          <p:cNvSpPr>
            <a:spLocks noChangeAspect="1" noChangeArrowheads="1"/>
          </p:cNvSpPr>
          <p:nvPr/>
        </p:nvSpPr>
        <p:spPr bwMode="auto">
          <a:xfrm>
            <a:off x="3648075" y="2195513"/>
            <a:ext cx="1847850" cy="2466975"/>
          </a:xfrm>
          <a:prstGeom prst="rect">
            <a:avLst/>
          </a:prstGeom>
          <a:noFill/>
        </p:spPr>
        <p:txBody>
          <a:bodyPr/>
          <a:lstStyle/>
          <a:p>
            <a:endParaRPr lang="en-US"/>
          </a:p>
        </p:txBody>
      </p:sp>
      <p:sp>
        <p:nvSpPr>
          <p:cNvPr id="31753" name="AutoShape 9" descr="Z"/>
          <p:cNvSpPr>
            <a:spLocks noChangeAspect="1" noChangeArrowheads="1"/>
          </p:cNvSpPr>
          <p:nvPr/>
        </p:nvSpPr>
        <p:spPr bwMode="auto">
          <a:xfrm>
            <a:off x="3976688" y="2633663"/>
            <a:ext cx="1190625" cy="1590675"/>
          </a:xfrm>
          <a:prstGeom prst="rect">
            <a:avLst/>
          </a:prstGeom>
          <a:noFill/>
        </p:spPr>
        <p:txBody>
          <a:bodyPr/>
          <a:lstStyle/>
          <a:p>
            <a:endParaRPr lang="en-US"/>
          </a:p>
        </p:txBody>
      </p:sp>
      <p:sp>
        <p:nvSpPr>
          <p:cNvPr id="31755" name="AutoShape 11" descr="Z"/>
          <p:cNvSpPr>
            <a:spLocks noChangeAspect="1" noChangeArrowheads="1"/>
          </p:cNvSpPr>
          <p:nvPr/>
        </p:nvSpPr>
        <p:spPr bwMode="auto">
          <a:xfrm>
            <a:off x="3976688" y="2633663"/>
            <a:ext cx="1190625" cy="1590675"/>
          </a:xfrm>
          <a:prstGeom prst="rect">
            <a:avLst/>
          </a:prstGeom>
          <a:noFill/>
        </p:spPr>
        <p:txBody>
          <a:bodyPr/>
          <a:lstStyle/>
          <a:p>
            <a:endParaRPr lang="en-US"/>
          </a:p>
        </p:txBody>
      </p:sp>
      <p:sp>
        <p:nvSpPr>
          <p:cNvPr id="31757" name="AutoShape 13" descr="Z"/>
          <p:cNvSpPr>
            <a:spLocks noChangeAspect="1" noChangeArrowheads="1"/>
          </p:cNvSpPr>
          <p:nvPr/>
        </p:nvSpPr>
        <p:spPr bwMode="auto">
          <a:xfrm>
            <a:off x="3509963" y="2724150"/>
            <a:ext cx="2124075" cy="1409700"/>
          </a:xfrm>
          <a:prstGeom prst="rect">
            <a:avLst/>
          </a:prstGeom>
          <a:noFill/>
        </p:spPr>
        <p:txBody>
          <a:bodyPr/>
          <a:lstStyle/>
          <a:p>
            <a:endParaRPr lang="en-US"/>
          </a:p>
        </p:txBody>
      </p:sp>
      <p:sp>
        <p:nvSpPr>
          <p:cNvPr id="31759" name="AutoShape 15" descr="2Q=="/>
          <p:cNvSpPr>
            <a:spLocks noChangeAspect="1" noChangeArrowheads="1"/>
          </p:cNvSpPr>
          <p:nvPr/>
        </p:nvSpPr>
        <p:spPr bwMode="auto">
          <a:xfrm>
            <a:off x="3657600" y="2181225"/>
            <a:ext cx="1828800" cy="2495550"/>
          </a:xfrm>
          <a:prstGeom prst="rect">
            <a:avLst/>
          </a:prstGeom>
          <a:noFill/>
        </p:spPr>
        <p:txBody>
          <a:bodyPr/>
          <a:lstStyle/>
          <a:p>
            <a:endParaRPr lang="en-US"/>
          </a:p>
        </p:txBody>
      </p:sp>
      <p:pic>
        <p:nvPicPr>
          <p:cNvPr id="31761" name="Picture 17" descr="090613111025-787-563"/>
          <p:cNvPicPr>
            <a:picLocks noChangeAspect="1" noChangeArrowheads="1"/>
          </p:cNvPicPr>
          <p:nvPr/>
        </p:nvPicPr>
        <p:blipFill>
          <a:blip r:embed="rId2"/>
          <a:srcRect/>
          <a:stretch>
            <a:fillRect/>
          </a:stretch>
        </p:blipFill>
        <p:spPr bwMode="auto">
          <a:xfrm>
            <a:off x="0" y="3505200"/>
            <a:ext cx="4343400" cy="3352800"/>
          </a:xfrm>
          <a:prstGeom prst="rect">
            <a:avLst/>
          </a:prstGeom>
          <a:noFill/>
        </p:spPr>
      </p:pic>
      <p:pic>
        <p:nvPicPr>
          <p:cNvPr id="31763" name="Picture 19" descr="9d5nhaydu"/>
          <p:cNvPicPr>
            <a:picLocks noChangeAspect="1" noChangeArrowheads="1"/>
          </p:cNvPicPr>
          <p:nvPr/>
        </p:nvPicPr>
        <p:blipFill>
          <a:blip r:embed="rId3"/>
          <a:srcRect/>
          <a:stretch>
            <a:fillRect/>
          </a:stretch>
        </p:blipFill>
        <p:spPr bwMode="auto">
          <a:xfrm>
            <a:off x="4343400" y="0"/>
            <a:ext cx="4800600" cy="3505200"/>
          </a:xfrm>
          <a:prstGeom prst="rect">
            <a:avLst/>
          </a:prstGeom>
          <a:noFill/>
        </p:spPr>
      </p:pic>
      <p:pic>
        <p:nvPicPr>
          <p:cNvPr id="31765" name="Picture 21" descr="081115003150-270-858"/>
          <p:cNvPicPr>
            <a:picLocks noChangeAspect="1" noChangeArrowheads="1"/>
          </p:cNvPicPr>
          <p:nvPr/>
        </p:nvPicPr>
        <p:blipFill>
          <a:blip r:embed="rId4"/>
          <a:srcRect/>
          <a:stretch>
            <a:fillRect/>
          </a:stretch>
        </p:blipFill>
        <p:spPr bwMode="auto">
          <a:xfrm>
            <a:off x="0" y="0"/>
            <a:ext cx="4343400" cy="3505200"/>
          </a:xfrm>
          <a:prstGeom prst="rect">
            <a:avLst/>
          </a:prstGeom>
          <a:noFill/>
        </p:spPr>
      </p:pic>
      <p:pic>
        <p:nvPicPr>
          <p:cNvPr id="31767" name="Picture 23" descr="ImageView"/>
          <p:cNvPicPr>
            <a:picLocks noChangeAspect="1" noChangeArrowheads="1"/>
          </p:cNvPicPr>
          <p:nvPr/>
        </p:nvPicPr>
        <p:blipFill>
          <a:blip r:embed="rId5"/>
          <a:srcRect/>
          <a:stretch>
            <a:fillRect/>
          </a:stretch>
        </p:blipFill>
        <p:spPr bwMode="auto">
          <a:xfrm>
            <a:off x="4343400" y="3505200"/>
            <a:ext cx="4800600" cy="3352800"/>
          </a:xfrm>
          <a:prstGeom prst="rect">
            <a:avLst/>
          </a:prstGeom>
          <a:solidFill>
            <a:schemeClr val="folHlink"/>
          </a:solidFill>
        </p:spPr>
      </p:pic>
      <p:sp>
        <p:nvSpPr>
          <p:cNvPr id="31768" name="Text Box 24"/>
          <p:cNvSpPr txBox="1">
            <a:spLocks noChangeArrowheads="1"/>
          </p:cNvSpPr>
          <p:nvPr/>
        </p:nvSpPr>
        <p:spPr bwMode="auto">
          <a:xfrm>
            <a:off x="3200400" y="2895600"/>
            <a:ext cx="2209800" cy="579438"/>
          </a:xfrm>
          <a:prstGeom prst="rect">
            <a:avLst/>
          </a:prstGeom>
          <a:solidFill>
            <a:srgbClr val="E9AAF4"/>
          </a:solidFill>
          <a:ln w="9525">
            <a:noFill/>
            <a:miter lim="800000"/>
            <a:headEnd/>
            <a:tailEnd/>
          </a:ln>
          <a:effectLst/>
        </p:spPr>
        <p:txBody>
          <a:bodyPr>
            <a:spAutoFit/>
          </a:bodyPr>
          <a:lstStyle/>
          <a:p>
            <a:pPr algn="ctr">
              <a:spcBef>
                <a:spcPct val="50000"/>
              </a:spcBef>
            </a:pPr>
            <a:r>
              <a:rPr lang="en-US" sz="3200" b="1">
                <a:solidFill>
                  <a:srgbClr val="FF0000"/>
                </a:solidFill>
              </a:rPr>
              <a:t>Nhảy dù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AutoShape 4"/>
          <p:cNvSpPr>
            <a:spLocks noChangeArrowheads="1"/>
          </p:cNvSpPr>
          <p:nvPr/>
        </p:nvSpPr>
        <p:spPr bwMode="auto">
          <a:xfrm>
            <a:off x="2590800" y="152400"/>
            <a:ext cx="3733800" cy="609600"/>
          </a:xfrm>
          <a:prstGeom prst="ribbon2">
            <a:avLst>
              <a:gd name="adj1" fmla="val 12500"/>
              <a:gd name="adj2" fmla="val 50000"/>
            </a:avLst>
          </a:prstGeom>
          <a:solidFill>
            <a:srgbClr val="990099"/>
          </a:solidFill>
          <a:ln w="9525">
            <a:solidFill>
              <a:srgbClr val="FFFF00"/>
            </a:solidFill>
            <a:round/>
            <a:headEnd/>
            <a:tailEnd/>
          </a:ln>
          <a:effectLst/>
        </p:spPr>
        <p:txBody>
          <a:bodyPr wrap="none" anchor="ctr"/>
          <a:lstStyle/>
          <a:p>
            <a:pPr algn="ctr"/>
            <a:r>
              <a:rPr lang="en-US" sz="2800" b="1">
                <a:solidFill>
                  <a:schemeClr val="bg1"/>
                </a:solidFill>
              </a:rPr>
              <a:t>BÀI TẬP 2</a:t>
            </a:r>
          </a:p>
        </p:txBody>
      </p:sp>
      <p:sp>
        <p:nvSpPr>
          <p:cNvPr id="32773" name="Text Box 5"/>
          <p:cNvSpPr txBox="1">
            <a:spLocks noChangeArrowheads="1"/>
          </p:cNvSpPr>
          <p:nvPr/>
        </p:nvSpPr>
        <p:spPr bwMode="auto">
          <a:xfrm flipH="1">
            <a:off x="381000" y="685800"/>
            <a:ext cx="8458200" cy="1373188"/>
          </a:xfrm>
          <a:prstGeom prst="rect">
            <a:avLst/>
          </a:prstGeom>
          <a:noFill/>
          <a:ln w="9525">
            <a:noFill/>
            <a:miter lim="800000"/>
            <a:headEnd/>
            <a:tailEnd/>
          </a:ln>
          <a:effectLst/>
        </p:spPr>
        <p:txBody>
          <a:bodyPr>
            <a:spAutoFit/>
          </a:bodyPr>
          <a:lstStyle/>
          <a:p>
            <a:pPr>
              <a:spcBef>
                <a:spcPct val="50000"/>
              </a:spcBef>
            </a:pPr>
            <a:r>
              <a:rPr lang="en-US" sz="2800" b="1"/>
              <a:t>  </a:t>
            </a:r>
            <a:r>
              <a:rPr lang="en-US" sz="2800" b="1">
                <a:solidFill>
                  <a:schemeClr val="accent2"/>
                </a:solidFill>
              </a:rPr>
              <a:t>Trong truyện vui sau có một số từ ngữ nói về kết quả thi đấu thể thao. Em hãy ghi lại những từ ngữ đó.</a:t>
            </a:r>
          </a:p>
        </p:txBody>
      </p:sp>
      <p:sp>
        <p:nvSpPr>
          <p:cNvPr id="32776" name="WordArt 8"/>
          <p:cNvSpPr>
            <a:spLocks noChangeArrowheads="1" noChangeShapeType="1" noTextEdit="1"/>
          </p:cNvSpPr>
          <p:nvPr/>
        </p:nvSpPr>
        <p:spPr bwMode="auto">
          <a:xfrm>
            <a:off x="2895600" y="1828800"/>
            <a:ext cx="2895600" cy="3810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Cao cờ</a:t>
            </a:r>
          </a:p>
        </p:txBody>
      </p:sp>
      <p:sp>
        <p:nvSpPr>
          <p:cNvPr id="32777" name="Text Box 9"/>
          <p:cNvSpPr txBox="1">
            <a:spLocks noChangeArrowheads="1"/>
          </p:cNvSpPr>
          <p:nvPr/>
        </p:nvSpPr>
        <p:spPr bwMode="auto">
          <a:xfrm>
            <a:off x="0" y="2286000"/>
            <a:ext cx="9144000" cy="5219700"/>
          </a:xfrm>
          <a:prstGeom prst="rect">
            <a:avLst/>
          </a:prstGeom>
          <a:noFill/>
          <a:ln w="9525">
            <a:noFill/>
            <a:miter lim="800000"/>
            <a:headEnd/>
            <a:tailEnd/>
          </a:ln>
          <a:effectLst/>
        </p:spPr>
        <p:txBody>
          <a:bodyPr>
            <a:spAutoFit/>
          </a:bodyPr>
          <a:lstStyle/>
          <a:p>
            <a:pPr>
              <a:spcBef>
                <a:spcPct val="50000"/>
              </a:spcBef>
            </a:pPr>
            <a:r>
              <a:rPr lang="en-US" sz="2800" b="1"/>
              <a:t>  Một anh nọ thường khoe là mình cao cờ. Có người rủ anh ta đánh ba ván thử xem tài cao thấp thế nào. Đánh cờ xong, anh chàng ra về thì gặp một người bạn, Người bạn hỏi:</a:t>
            </a:r>
          </a:p>
          <a:p>
            <a:pPr>
              <a:spcBef>
                <a:spcPct val="50000"/>
              </a:spcBef>
            </a:pPr>
            <a:r>
              <a:rPr lang="en-US" sz="2800" b="1"/>
              <a:t>  - Anh được hay thua ?</a:t>
            </a:r>
          </a:p>
          <a:p>
            <a:pPr>
              <a:spcBef>
                <a:spcPct val="50000"/>
              </a:spcBef>
            </a:pPr>
            <a:r>
              <a:rPr lang="en-US" sz="2800" b="1"/>
              <a:t>  Anh chàng đáp:</a:t>
            </a:r>
          </a:p>
          <a:p>
            <a:pPr>
              <a:spcBef>
                <a:spcPct val="50000"/>
              </a:spcBef>
            </a:pPr>
            <a:r>
              <a:rPr lang="en-US" sz="2800" b="1"/>
              <a:t>  - Ván đầu, tôi không ăn. Ván thứ hai, đối thủ của tôi thắng, Ván cuối, tôi xin hòa nhưng ông ta không chịu.</a:t>
            </a:r>
          </a:p>
          <a:p>
            <a:pPr>
              <a:spcBef>
                <a:spcPct val="50000"/>
              </a:spcBef>
            </a:pPr>
            <a:endParaRPr lang="en-US" sz="2800" b="1"/>
          </a:p>
        </p:txBody>
      </p:sp>
      <p:sp>
        <p:nvSpPr>
          <p:cNvPr id="32778" name="Line 10"/>
          <p:cNvSpPr>
            <a:spLocks noChangeShapeType="1"/>
          </p:cNvSpPr>
          <p:nvPr/>
        </p:nvSpPr>
        <p:spPr bwMode="auto">
          <a:xfrm>
            <a:off x="1295400" y="4724400"/>
            <a:ext cx="914400" cy="0"/>
          </a:xfrm>
          <a:prstGeom prst="line">
            <a:avLst/>
          </a:prstGeom>
          <a:noFill/>
          <a:ln w="38100">
            <a:solidFill>
              <a:srgbClr val="FF0000"/>
            </a:solidFill>
            <a:round/>
            <a:headEnd/>
            <a:tailEnd/>
          </a:ln>
          <a:effectLst/>
        </p:spPr>
        <p:txBody>
          <a:bodyPr/>
          <a:lstStyle/>
          <a:p>
            <a:endParaRPr lang="en-US"/>
          </a:p>
        </p:txBody>
      </p:sp>
      <p:sp>
        <p:nvSpPr>
          <p:cNvPr id="32779" name="Line 11"/>
          <p:cNvSpPr>
            <a:spLocks noChangeShapeType="1"/>
          </p:cNvSpPr>
          <p:nvPr/>
        </p:nvSpPr>
        <p:spPr bwMode="auto">
          <a:xfrm flipV="1">
            <a:off x="2971800" y="4724400"/>
            <a:ext cx="762000" cy="0"/>
          </a:xfrm>
          <a:prstGeom prst="line">
            <a:avLst/>
          </a:prstGeom>
          <a:noFill/>
          <a:ln w="38100">
            <a:solidFill>
              <a:srgbClr val="FF0000"/>
            </a:solidFill>
            <a:round/>
            <a:headEnd/>
            <a:tailEnd/>
          </a:ln>
          <a:effectLst/>
        </p:spPr>
        <p:txBody>
          <a:bodyPr/>
          <a:lstStyle/>
          <a:p>
            <a:endParaRPr lang="en-US"/>
          </a:p>
        </p:txBody>
      </p:sp>
      <p:sp>
        <p:nvSpPr>
          <p:cNvPr id="32780" name="Line 12"/>
          <p:cNvSpPr>
            <a:spLocks noChangeShapeType="1"/>
          </p:cNvSpPr>
          <p:nvPr/>
        </p:nvSpPr>
        <p:spPr bwMode="auto">
          <a:xfrm>
            <a:off x="2590800" y="5943600"/>
            <a:ext cx="1676400" cy="0"/>
          </a:xfrm>
          <a:prstGeom prst="line">
            <a:avLst/>
          </a:prstGeom>
          <a:noFill/>
          <a:ln w="38100">
            <a:solidFill>
              <a:srgbClr val="FF0000"/>
            </a:solidFill>
            <a:round/>
            <a:headEnd/>
            <a:tailEnd/>
          </a:ln>
          <a:effectLst/>
        </p:spPr>
        <p:txBody>
          <a:bodyPr/>
          <a:lstStyle/>
          <a:p>
            <a:endParaRPr lang="en-US"/>
          </a:p>
        </p:txBody>
      </p:sp>
      <p:sp>
        <p:nvSpPr>
          <p:cNvPr id="32781" name="Line 13"/>
          <p:cNvSpPr>
            <a:spLocks noChangeShapeType="1"/>
          </p:cNvSpPr>
          <p:nvPr/>
        </p:nvSpPr>
        <p:spPr bwMode="auto">
          <a:xfrm>
            <a:off x="0" y="6400800"/>
            <a:ext cx="1143000" cy="0"/>
          </a:xfrm>
          <a:prstGeom prst="line">
            <a:avLst/>
          </a:prstGeom>
          <a:noFill/>
          <a:ln w="38100">
            <a:solidFill>
              <a:srgbClr val="FF0000"/>
            </a:solidFill>
            <a:round/>
            <a:headEnd/>
            <a:tailEnd/>
          </a:ln>
          <a:effectLst/>
        </p:spPr>
        <p:txBody>
          <a:bodyPr/>
          <a:lstStyle/>
          <a:p>
            <a:endParaRPr lang="en-US"/>
          </a:p>
        </p:txBody>
      </p:sp>
      <p:sp>
        <p:nvSpPr>
          <p:cNvPr id="32782" name="Line 14"/>
          <p:cNvSpPr>
            <a:spLocks noChangeShapeType="1"/>
          </p:cNvSpPr>
          <p:nvPr/>
        </p:nvSpPr>
        <p:spPr bwMode="auto">
          <a:xfrm>
            <a:off x="4038600" y="6400800"/>
            <a:ext cx="762000" cy="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81000" y="0"/>
            <a:ext cx="8534400" cy="946150"/>
          </a:xfrm>
          <a:prstGeom prst="rect">
            <a:avLst/>
          </a:prstGeom>
          <a:noFill/>
          <a:ln w="9525">
            <a:noFill/>
            <a:miter lim="800000"/>
            <a:headEnd/>
            <a:tailEnd/>
          </a:ln>
          <a:effectLst/>
        </p:spPr>
        <p:txBody>
          <a:bodyPr>
            <a:spAutoFit/>
          </a:bodyPr>
          <a:lstStyle/>
          <a:p>
            <a:pPr>
              <a:spcBef>
                <a:spcPct val="50000"/>
              </a:spcBef>
            </a:pPr>
            <a:r>
              <a:rPr lang="en-US" sz="2800" b="1">
                <a:solidFill>
                  <a:schemeClr val="accent2"/>
                </a:solidFill>
              </a:rPr>
              <a:t>- 1HS đọc lại truyện vui, cả lớp đọc thầm, trả lời các câu hỏi:</a:t>
            </a:r>
          </a:p>
        </p:txBody>
      </p:sp>
      <p:sp>
        <p:nvSpPr>
          <p:cNvPr id="33797" name="Text Box 5"/>
          <p:cNvSpPr txBox="1">
            <a:spLocks noChangeArrowheads="1"/>
          </p:cNvSpPr>
          <p:nvPr/>
        </p:nvSpPr>
        <p:spPr bwMode="auto">
          <a:xfrm>
            <a:off x="228600" y="914400"/>
            <a:ext cx="8610600" cy="946150"/>
          </a:xfrm>
          <a:prstGeom prst="rect">
            <a:avLst/>
          </a:prstGeom>
          <a:noFill/>
          <a:ln w="9525">
            <a:noFill/>
            <a:miter lim="800000"/>
            <a:headEnd/>
            <a:tailEnd/>
          </a:ln>
          <a:effectLst/>
        </p:spPr>
        <p:txBody>
          <a:bodyPr>
            <a:spAutoFit/>
          </a:bodyPr>
          <a:lstStyle/>
          <a:p>
            <a:pPr>
              <a:spcBef>
                <a:spcPct val="50000"/>
              </a:spcBef>
            </a:pPr>
            <a:r>
              <a:rPr lang="en-US" sz="2800" b="1" i="1">
                <a:solidFill>
                  <a:srgbClr val="FF0000"/>
                </a:solidFill>
              </a:rPr>
              <a:t>   + Anh chàng trong truyện có cao cờ không? Anh ta có thắng ván nào trong cuộc chơi không?</a:t>
            </a:r>
          </a:p>
        </p:txBody>
      </p:sp>
      <p:sp>
        <p:nvSpPr>
          <p:cNvPr id="33799" name="Text Box 7"/>
          <p:cNvSpPr txBox="1">
            <a:spLocks noChangeArrowheads="1"/>
          </p:cNvSpPr>
          <p:nvPr/>
        </p:nvSpPr>
        <p:spPr bwMode="auto">
          <a:xfrm>
            <a:off x="609600" y="3886200"/>
            <a:ext cx="59436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FF0000"/>
                </a:solidFill>
              </a:rPr>
              <a:t>+ Truyện đáng cười ở điểm nào?</a:t>
            </a:r>
          </a:p>
        </p:txBody>
      </p:sp>
      <p:sp>
        <p:nvSpPr>
          <p:cNvPr id="33802" name="AutoShape 10"/>
          <p:cNvSpPr>
            <a:spLocks noChangeArrowheads="1"/>
          </p:cNvSpPr>
          <p:nvPr/>
        </p:nvSpPr>
        <p:spPr bwMode="auto">
          <a:xfrm>
            <a:off x="2133600" y="1905000"/>
            <a:ext cx="6096000" cy="1600200"/>
          </a:xfrm>
          <a:prstGeom prst="cloudCallout">
            <a:avLst>
              <a:gd name="adj1" fmla="val -80389"/>
              <a:gd name="adj2" fmla="val 83731"/>
            </a:avLst>
          </a:prstGeom>
          <a:solidFill>
            <a:schemeClr val="accent1"/>
          </a:solidFill>
          <a:ln w="9525">
            <a:solidFill>
              <a:schemeClr val="tx1"/>
            </a:solidFill>
            <a:round/>
            <a:headEnd/>
            <a:tailEnd/>
          </a:ln>
          <a:effectLst/>
        </p:spPr>
        <p:txBody>
          <a:bodyPr/>
          <a:lstStyle/>
          <a:p>
            <a:pPr algn="ctr"/>
            <a:r>
              <a:rPr lang="en-US" sz="2800" b="1"/>
              <a:t>Anh này đánh cờ kém, không thắng ván nào.</a:t>
            </a:r>
          </a:p>
        </p:txBody>
      </p:sp>
      <p:sp>
        <p:nvSpPr>
          <p:cNvPr id="33804" name="AutoShape 12"/>
          <p:cNvSpPr>
            <a:spLocks noChangeArrowheads="1"/>
          </p:cNvSpPr>
          <p:nvPr/>
        </p:nvSpPr>
        <p:spPr bwMode="auto">
          <a:xfrm>
            <a:off x="0" y="4572000"/>
            <a:ext cx="9144000" cy="2057400"/>
          </a:xfrm>
          <a:prstGeom prst="star32">
            <a:avLst>
              <a:gd name="adj" fmla="val 37500"/>
            </a:avLst>
          </a:prstGeom>
          <a:solidFill>
            <a:schemeClr val="accent1"/>
          </a:solidFill>
          <a:ln w="9525">
            <a:solidFill>
              <a:schemeClr val="tx1"/>
            </a:solidFill>
            <a:miter lim="800000"/>
            <a:headEnd/>
            <a:tailEnd/>
          </a:ln>
          <a:effectLst/>
        </p:spPr>
        <p:txBody>
          <a:bodyPr wrap="none" anchor="ctr"/>
          <a:lstStyle/>
          <a:p>
            <a:pPr algn="ctr"/>
            <a:r>
              <a:rPr lang="en-US" sz="2800" b="1"/>
              <a:t>     Anh chàng đánh ván nào thua </a:t>
            </a:r>
          </a:p>
          <a:p>
            <a:pPr algn="ctr"/>
            <a:r>
              <a:rPr lang="en-US" sz="2800" b="1"/>
              <a:t>ván ấy nhưng dùng cách nói tránh để </a:t>
            </a:r>
          </a:p>
          <a:p>
            <a:pPr algn="ctr"/>
            <a:r>
              <a:rPr lang="en-US" sz="2800" b="1"/>
              <a:t>khỏi nhận là mình thua.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4"/>
          <p:cNvSpPr>
            <a:spLocks noChangeArrowheads="1"/>
          </p:cNvSpPr>
          <p:nvPr/>
        </p:nvSpPr>
        <p:spPr bwMode="auto">
          <a:xfrm>
            <a:off x="2819400" y="228600"/>
            <a:ext cx="3886200" cy="685800"/>
          </a:xfrm>
          <a:prstGeom prst="ribbon2">
            <a:avLst>
              <a:gd name="adj1" fmla="val 12500"/>
              <a:gd name="adj2" fmla="val 50000"/>
            </a:avLst>
          </a:prstGeom>
          <a:solidFill>
            <a:srgbClr val="990099"/>
          </a:solidFill>
          <a:ln w="9525">
            <a:solidFill>
              <a:srgbClr val="FFCC00"/>
            </a:solidFill>
            <a:round/>
            <a:headEnd/>
            <a:tailEnd/>
          </a:ln>
          <a:effectLst/>
        </p:spPr>
        <p:txBody>
          <a:bodyPr wrap="none" anchor="ctr"/>
          <a:lstStyle/>
          <a:p>
            <a:pPr algn="ctr"/>
            <a:r>
              <a:rPr lang="en-US" sz="2800" b="1">
                <a:solidFill>
                  <a:schemeClr val="bg1"/>
                </a:solidFill>
              </a:rPr>
              <a:t>BÀI TẬP 3</a:t>
            </a:r>
          </a:p>
        </p:txBody>
      </p:sp>
      <p:sp>
        <p:nvSpPr>
          <p:cNvPr id="34821" name="Text Box 5"/>
          <p:cNvSpPr txBox="1">
            <a:spLocks noChangeArrowheads="1"/>
          </p:cNvSpPr>
          <p:nvPr/>
        </p:nvSpPr>
        <p:spPr bwMode="auto">
          <a:xfrm>
            <a:off x="457200" y="914400"/>
            <a:ext cx="8686800" cy="946150"/>
          </a:xfrm>
          <a:prstGeom prst="rect">
            <a:avLst/>
          </a:prstGeom>
          <a:noFill/>
          <a:ln w="9525">
            <a:noFill/>
            <a:miter lim="800000"/>
            <a:headEnd/>
            <a:tailEnd/>
          </a:ln>
          <a:effectLst/>
        </p:spPr>
        <p:txBody>
          <a:bodyPr>
            <a:spAutoFit/>
          </a:bodyPr>
          <a:lstStyle/>
          <a:p>
            <a:pPr>
              <a:spcBef>
                <a:spcPct val="50000"/>
              </a:spcBef>
            </a:pPr>
            <a:r>
              <a:rPr lang="en-US" sz="2800" b="1"/>
              <a:t>   </a:t>
            </a:r>
            <a:r>
              <a:rPr lang="en-US" sz="2800" b="1">
                <a:solidFill>
                  <a:schemeClr val="accent2"/>
                </a:solidFill>
              </a:rPr>
              <a:t>Chép các câu văn dưới đây vào vở. Nhớ đặt dấu phẩy vào những chỗ thích hợp.</a:t>
            </a:r>
          </a:p>
        </p:txBody>
      </p:sp>
      <p:sp>
        <p:nvSpPr>
          <p:cNvPr id="34822" name="Text Box 6"/>
          <p:cNvSpPr txBox="1">
            <a:spLocks noChangeArrowheads="1"/>
          </p:cNvSpPr>
          <p:nvPr/>
        </p:nvSpPr>
        <p:spPr bwMode="auto">
          <a:xfrm>
            <a:off x="0" y="1828800"/>
            <a:ext cx="8839200" cy="946150"/>
          </a:xfrm>
          <a:prstGeom prst="rect">
            <a:avLst/>
          </a:prstGeom>
          <a:noFill/>
          <a:ln w="9525">
            <a:noFill/>
            <a:miter lim="800000"/>
            <a:headEnd/>
            <a:tailEnd/>
          </a:ln>
          <a:effectLst/>
        </p:spPr>
        <p:txBody>
          <a:bodyPr>
            <a:spAutoFit/>
          </a:bodyPr>
          <a:lstStyle/>
          <a:p>
            <a:pPr>
              <a:spcBef>
                <a:spcPct val="50000"/>
              </a:spcBef>
            </a:pPr>
            <a:r>
              <a:rPr lang="en-US" sz="2800" b="1"/>
              <a:t>a) Nhờ chuẩn bị tốt về mọi mặt SEA Games 22 đã thành công rực rỡ.</a:t>
            </a:r>
          </a:p>
        </p:txBody>
      </p:sp>
      <p:sp>
        <p:nvSpPr>
          <p:cNvPr id="34823" name="Text Box 7"/>
          <p:cNvSpPr txBox="1">
            <a:spLocks noChangeArrowheads="1"/>
          </p:cNvSpPr>
          <p:nvPr/>
        </p:nvSpPr>
        <p:spPr bwMode="auto">
          <a:xfrm>
            <a:off x="0" y="2743200"/>
            <a:ext cx="9448800" cy="519113"/>
          </a:xfrm>
          <a:prstGeom prst="rect">
            <a:avLst/>
          </a:prstGeom>
          <a:noFill/>
          <a:ln w="9525">
            <a:noFill/>
            <a:miter lim="800000"/>
            <a:headEnd/>
            <a:tailEnd/>
          </a:ln>
          <a:effectLst/>
        </p:spPr>
        <p:txBody>
          <a:bodyPr>
            <a:spAutoFit/>
          </a:bodyPr>
          <a:lstStyle/>
          <a:p>
            <a:pPr>
              <a:spcBef>
                <a:spcPct val="50000"/>
              </a:spcBef>
            </a:pPr>
            <a:r>
              <a:rPr lang="en-US" sz="2800" b="1"/>
              <a:t>b) Muốn cơ thể khỏe mạnh  em phải năng tập thể dục.</a:t>
            </a:r>
          </a:p>
        </p:txBody>
      </p:sp>
      <p:sp>
        <p:nvSpPr>
          <p:cNvPr id="34824" name="Text Box 8"/>
          <p:cNvSpPr txBox="1">
            <a:spLocks noChangeArrowheads="1"/>
          </p:cNvSpPr>
          <p:nvPr/>
        </p:nvSpPr>
        <p:spPr bwMode="auto">
          <a:xfrm>
            <a:off x="0" y="3276600"/>
            <a:ext cx="8839200" cy="946150"/>
          </a:xfrm>
          <a:prstGeom prst="rect">
            <a:avLst/>
          </a:prstGeom>
          <a:noFill/>
          <a:ln w="9525">
            <a:noFill/>
            <a:miter lim="800000"/>
            <a:headEnd/>
            <a:tailEnd/>
          </a:ln>
          <a:effectLst/>
        </p:spPr>
        <p:txBody>
          <a:bodyPr>
            <a:spAutoFit/>
          </a:bodyPr>
          <a:lstStyle/>
          <a:p>
            <a:pPr>
              <a:spcBef>
                <a:spcPct val="50000"/>
              </a:spcBef>
            </a:pPr>
            <a:r>
              <a:rPr lang="en-US" sz="2800" b="1"/>
              <a:t>c) Để trở thành con ngoan trò giỏi em cần học tập và rèn luyện.</a:t>
            </a:r>
          </a:p>
        </p:txBody>
      </p:sp>
      <p:pic>
        <p:nvPicPr>
          <p:cNvPr id="34825" name="Picture 9" descr="42df8"/>
          <p:cNvPicPr>
            <a:picLocks noChangeAspect="1" noChangeArrowheads="1"/>
          </p:cNvPicPr>
          <p:nvPr/>
        </p:nvPicPr>
        <p:blipFill>
          <a:blip r:embed="rId2"/>
          <a:srcRect/>
          <a:stretch>
            <a:fillRect/>
          </a:stretch>
        </p:blipFill>
        <p:spPr bwMode="auto">
          <a:xfrm>
            <a:off x="0" y="4419600"/>
            <a:ext cx="9144000" cy="2438400"/>
          </a:xfrm>
          <a:prstGeom prst="rect">
            <a:avLst/>
          </a:prstGeom>
          <a:noFill/>
        </p:spPr>
      </p:pic>
      <p:sp>
        <p:nvSpPr>
          <p:cNvPr id="34826" name="Text Box 10"/>
          <p:cNvSpPr txBox="1">
            <a:spLocks noChangeArrowheads="1"/>
          </p:cNvSpPr>
          <p:nvPr/>
        </p:nvSpPr>
        <p:spPr bwMode="auto">
          <a:xfrm>
            <a:off x="5181600" y="1828800"/>
            <a:ext cx="228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a:t>
            </a:r>
          </a:p>
        </p:txBody>
      </p:sp>
      <p:sp>
        <p:nvSpPr>
          <p:cNvPr id="34827" name="Text Box 11"/>
          <p:cNvSpPr txBox="1">
            <a:spLocks noChangeArrowheads="1"/>
          </p:cNvSpPr>
          <p:nvPr/>
        </p:nvSpPr>
        <p:spPr bwMode="auto">
          <a:xfrm>
            <a:off x="4556125" y="2743200"/>
            <a:ext cx="244475"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a:t>
            </a:r>
          </a:p>
        </p:txBody>
      </p:sp>
      <p:sp>
        <p:nvSpPr>
          <p:cNvPr id="34828" name="Text Box 12"/>
          <p:cNvSpPr txBox="1">
            <a:spLocks noChangeArrowheads="1"/>
          </p:cNvSpPr>
          <p:nvPr/>
        </p:nvSpPr>
        <p:spPr bwMode="auto">
          <a:xfrm>
            <a:off x="4419600" y="3276600"/>
            <a:ext cx="309563"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a:t>
            </a:r>
          </a:p>
        </p:txBody>
      </p:sp>
      <p:sp>
        <p:nvSpPr>
          <p:cNvPr id="34829" name="Text Box 13"/>
          <p:cNvSpPr txBox="1">
            <a:spLocks noChangeArrowheads="1"/>
          </p:cNvSpPr>
          <p:nvPr/>
        </p:nvSpPr>
        <p:spPr bwMode="auto">
          <a:xfrm>
            <a:off x="5715000" y="3276600"/>
            <a:ext cx="244475"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AutoShape 8"/>
          <p:cNvSpPr>
            <a:spLocks noChangeArrowheads="1"/>
          </p:cNvSpPr>
          <p:nvPr/>
        </p:nvSpPr>
        <p:spPr bwMode="auto">
          <a:xfrm>
            <a:off x="228600" y="2286000"/>
            <a:ext cx="3429000" cy="609600"/>
          </a:xfrm>
          <a:prstGeom prst="ribbon2">
            <a:avLst>
              <a:gd name="adj1" fmla="val 12500"/>
              <a:gd name="adj2" fmla="val 50000"/>
            </a:avLst>
          </a:prstGeom>
          <a:solidFill>
            <a:srgbClr val="990099"/>
          </a:solidFill>
          <a:ln w="9525">
            <a:solidFill>
              <a:srgbClr val="FFFF00"/>
            </a:solidFill>
            <a:round/>
            <a:headEnd/>
            <a:tailEnd/>
          </a:ln>
          <a:effectLst/>
        </p:spPr>
        <p:txBody>
          <a:bodyPr wrap="none" anchor="ctr"/>
          <a:lstStyle/>
          <a:p>
            <a:pPr algn="ctr"/>
            <a:r>
              <a:rPr lang="en-US" sz="2800" b="1">
                <a:solidFill>
                  <a:schemeClr val="bg1"/>
                </a:solidFill>
              </a:rPr>
              <a:t>BÀI TẬP1</a:t>
            </a:r>
          </a:p>
        </p:txBody>
      </p:sp>
      <p:sp>
        <p:nvSpPr>
          <p:cNvPr id="4105" name="Text Box 9"/>
          <p:cNvSpPr txBox="1">
            <a:spLocks noChangeArrowheads="1"/>
          </p:cNvSpPr>
          <p:nvPr/>
        </p:nvSpPr>
        <p:spPr bwMode="auto">
          <a:xfrm>
            <a:off x="3733800" y="2209800"/>
            <a:ext cx="5410200" cy="1160463"/>
          </a:xfrm>
          <a:prstGeom prst="rect">
            <a:avLst/>
          </a:prstGeom>
          <a:noFill/>
          <a:ln w="9525">
            <a:noFill/>
            <a:miter lim="800000"/>
            <a:headEnd/>
            <a:tailEnd/>
          </a:ln>
          <a:effectLst/>
        </p:spPr>
        <p:txBody>
          <a:bodyPr>
            <a:spAutoFit/>
          </a:bodyPr>
          <a:lstStyle/>
          <a:p>
            <a:pPr>
              <a:spcBef>
                <a:spcPct val="50000"/>
              </a:spcBef>
            </a:pPr>
            <a:r>
              <a:rPr lang="en-US" sz="2800" b="1">
                <a:solidFill>
                  <a:schemeClr val="accent2"/>
                </a:solidFill>
              </a:rPr>
              <a:t>Hãy kể tên các môn thể</a:t>
            </a:r>
            <a:r>
              <a:rPr lang="en-US">
                <a:solidFill>
                  <a:schemeClr val="accent2"/>
                </a:solidFill>
              </a:rPr>
              <a:t> </a:t>
            </a:r>
            <a:r>
              <a:rPr lang="en-US" sz="2800" b="1">
                <a:solidFill>
                  <a:schemeClr val="accent2"/>
                </a:solidFill>
              </a:rPr>
              <a:t>thao</a:t>
            </a:r>
          </a:p>
          <a:p>
            <a:pPr>
              <a:spcBef>
                <a:spcPct val="50000"/>
              </a:spcBef>
            </a:pPr>
            <a:r>
              <a:rPr lang="en-US" sz="2800" b="1">
                <a:solidFill>
                  <a:schemeClr val="accent2"/>
                </a:solidFill>
              </a:rPr>
              <a:t>bắt đầu bằng những tiếng sau:</a:t>
            </a:r>
          </a:p>
        </p:txBody>
      </p:sp>
      <p:sp>
        <p:nvSpPr>
          <p:cNvPr id="4106" name="Text Box 10"/>
          <p:cNvSpPr txBox="1">
            <a:spLocks noChangeArrowheads="1"/>
          </p:cNvSpPr>
          <p:nvPr/>
        </p:nvSpPr>
        <p:spPr bwMode="auto">
          <a:xfrm>
            <a:off x="228600" y="3505200"/>
            <a:ext cx="6096000" cy="519113"/>
          </a:xfrm>
          <a:prstGeom prst="rect">
            <a:avLst/>
          </a:prstGeom>
          <a:noFill/>
          <a:ln w="9525">
            <a:noFill/>
            <a:miter lim="800000"/>
            <a:headEnd/>
            <a:tailEnd/>
          </a:ln>
          <a:effectLst/>
        </p:spPr>
        <p:txBody>
          <a:bodyPr>
            <a:spAutoFit/>
          </a:bodyPr>
          <a:lstStyle/>
          <a:p>
            <a:pPr>
              <a:spcBef>
                <a:spcPct val="50000"/>
              </a:spcBef>
            </a:pPr>
            <a:r>
              <a:rPr lang="en-US" sz="2800" b="1"/>
              <a:t> a) Bóng                     </a:t>
            </a:r>
            <a:r>
              <a:rPr lang="en-US" sz="2800" b="1">
                <a:solidFill>
                  <a:srgbClr val="FF0000"/>
                </a:solidFill>
              </a:rPr>
              <a:t>M :</a:t>
            </a:r>
            <a:r>
              <a:rPr lang="en-US" sz="2800" b="1"/>
              <a:t> bóng đá</a:t>
            </a:r>
          </a:p>
        </p:txBody>
      </p:sp>
      <p:sp>
        <p:nvSpPr>
          <p:cNvPr id="4107" name="Text Box 11"/>
          <p:cNvSpPr txBox="1">
            <a:spLocks noChangeArrowheads="1"/>
          </p:cNvSpPr>
          <p:nvPr/>
        </p:nvSpPr>
        <p:spPr bwMode="auto">
          <a:xfrm>
            <a:off x="152400" y="4114800"/>
            <a:ext cx="8458200" cy="519113"/>
          </a:xfrm>
          <a:prstGeom prst="rect">
            <a:avLst/>
          </a:prstGeom>
          <a:noFill/>
          <a:ln w="9525">
            <a:noFill/>
            <a:miter lim="800000"/>
            <a:headEnd/>
            <a:tailEnd/>
          </a:ln>
          <a:effectLst/>
        </p:spPr>
        <p:txBody>
          <a:bodyPr>
            <a:spAutoFit/>
          </a:bodyPr>
          <a:lstStyle/>
          <a:p>
            <a:pPr>
              <a:spcBef>
                <a:spcPct val="50000"/>
              </a:spcBef>
            </a:pPr>
            <a:r>
              <a:rPr lang="en-US" sz="2800" b="1"/>
              <a:t>  b) Chạy                     </a:t>
            </a:r>
            <a:r>
              <a:rPr lang="en-US" sz="2800" b="1">
                <a:solidFill>
                  <a:srgbClr val="FF0000"/>
                </a:solidFill>
              </a:rPr>
              <a:t>M :</a:t>
            </a:r>
            <a:r>
              <a:rPr lang="en-US" sz="2800" b="1"/>
              <a:t> chạy vượt rào</a:t>
            </a:r>
          </a:p>
        </p:txBody>
      </p:sp>
      <p:sp>
        <p:nvSpPr>
          <p:cNvPr id="4108" name="Text Box 12"/>
          <p:cNvSpPr txBox="1">
            <a:spLocks noChangeArrowheads="1"/>
          </p:cNvSpPr>
          <p:nvPr/>
        </p:nvSpPr>
        <p:spPr bwMode="auto">
          <a:xfrm>
            <a:off x="304800" y="4648200"/>
            <a:ext cx="8001000" cy="519113"/>
          </a:xfrm>
          <a:prstGeom prst="rect">
            <a:avLst/>
          </a:prstGeom>
          <a:noFill/>
          <a:ln w="9525">
            <a:noFill/>
            <a:miter lim="800000"/>
            <a:headEnd/>
            <a:tailEnd/>
          </a:ln>
          <a:effectLst/>
        </p:spPr>
        <p:txBody>
          <a:bodyPr>
            <a:spAutoFit/>
          </a:bodyPr>
          <a:lstStyle/>
          <a:p>
            <a:pPr>
              <a:spcBef>
                <a:spcPct val="50000"/>
              </a:spcBef>
            </a:pPr>
            <a:r>
              <a:rPr lang="en-US" sz="2800" b="1"/>
              <a:t>c) Đua                        </a:t>
            </a:r>
            <a:r>
              <a:rPr lang="en-US" sz="2800" b="1">
                <a:solidFill>
                  <a:srgbClr val="FF0000"/>
                </a:solidFill>
              </a:rPr>
              <a:t>M :</a:t>
            </a:r>
            <a:r>
              <a:rPr lang="en-US" sz="2800" b="1"/>
              <a:t> đua xe đạp</a:t>
            </a:r>
          </a:p>
        </p:txBody>
      </p:sp>
      <p:sp>
        <p:nvSpPr>
          <p:cNvPr id="4109" name="Text Box 13"/>
          <p:cNvSpPr txBox="1">
            <a:spLocks noChangeArrowheads="1"/>
          </p:cNvSpPr>
          <p:nvPr/>
        </p:nvSpPr>
        <p:spPr bwMode="auto">
          <a:xfrm>
            <a:off x="304800" y="5181600"/>
            <a:ext cx="8534400" cy="519113"/>
          </a:xfrm>
          <a:prstGeom prst="rect">
            <a:avLst/>
          </a:prstGeom>
          <a:noFill/>
          <a:ln w="9525">
            <a:noFill/>
            <a:miter lim="800000"/>
            <a:headEnd/>
            <a:tailEnd/>
          </a:ln>
          <a:effectLst/>
        </p:spPr>
        <p:txBody>
          <a:bodyPr>
            <a:spAutoFit/>
          </a:bodyPr>
          <a:lstStyle/>
          <a:p>
            <a:pPr>
              <a:spcBef>
                <a:spcPct val="50000"/>
              </a:spcBef>
            </a:pPr>
            <a:r>
              <a:rPr lang="en-US" sz="2800" b="1"/>
              <a:t>d) Nhảy                      </a:t>
            </a:r>
            <a:r>
              <a:rPr lang="en-US" sz="2800" b="1">
                <a:solidFill>
                  <a:srgbClr val="FF0000"/>
                </a:solidFill>
              </a:rPr>
              <a:t>M :</a:t>
            </a:r>
            <a:r>
              <a:rPr lang="en-US" sz="2800" b="1"/>
              <a:t> nhảy cao</a:t>
            </a:r>
          </a:p>
        </p:txBody>
      </p:sp>
      <p:sp>
        <p:nvSpPr>
          <p:cNvPr id="4110" name="WordArt 14"/>
          <p:cNvSpPr>
            <a:spLocks noChangeArrowheads="1" noChangeShapeType="1" noTextEdit="1"/>
          </p:cNvSpPr>
          <p:nvPr/>
        </p:nvSpPr>
        <p:spPr bwMode="auto">
          <a:xfrm>
            <a:off x="4876800" y="6019800"/>
            <a:ext cx="3895725" cy="8382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Thảo luận nhóm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ppt_w</p:attrName>
                                        </p:attrNameLst>
                                      </p:cBhvr>
                                      <p:tavLst>
                                        <p:tav tm="0">
                                          <p:val>
                                            <p:fltVal val="0"/>
                                          </p:val>
                                        </p:tav>
                                        <p:tav tm="100000">
                                          <p:val>
                                            <p:strVal val="#ppt_w"/>
                                          </p:val>
                                        </p:tav>
                                      </p:tavLst>
                                    </p:anim>
                                    <p:anim calcmode="lin" valueType="num">
                                      <p:cBhvr>
                                        <p:cTn id="8" dur="1000" fill="hold"/>
                                        <p:tgtEl>
                                          <p:spTgt spid="4104"/>
                                        </p:tgtEl>
                                        <p:attrNameLst>
                                          <p:attrName>ppt_h</p:attrName>
                                        </p:attrNameLst>
                                      </p:cBhvr>
                                      <p:tavLst>
                                        <p:tav tm="0">
                                          <p:val>
                                            <p:fltVal val="0"/>
                                          </p:val>
                                        </p:tav>
                                        <p:tav tm="100000">
                                          <p:val>
                                            <p:strVal val="#ppt_h"/>
                                          </p:val>
                                        </p:tav>
                                      </p:tavLst>
                                    </p:anim>
                                    <p:anim calcmode="lin" valueType="num">
                                      <p:cBhvr>
                                        <p:cTn id="9" dur="1000" fill="hold"/>
                                        <p:tgtEl>
                                          <p:spTgt spid="4104"/>
                                        </p:tgtEl>
                                        <p:attrNameLst>
                                          <p:attrName>style.rotation</p:attrName>
                                        </p:attrNameLst>
                                      </p:cBhvr>
                                      <p:tavLst>
                                        <p:tav tm="0">
                                          <p:val>
                                            <p:fltVal val="90"/>
                                          </p:val>
                                        </p:tav>
                                        <p:tav tm="100000">
                                          <p:val>
                                            <p:fltVal val="0"/>
                                          </p:val>
                                        </p:tav>
                                      </p:tavLst>
                                    </p:anim>
                                    <p:animEffect transition="in" filter="fade">
                                      <p:cBhvr>
                                        <p:cTn id="10" dur="1000"/>
                                        <p:tgtEl>
                                          <p:spTgt spid="410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105"/>
                                        </p:tgtEl>
                                        <p:attrNameLst>
                                          <p:attrName>style.visibility</p:attrName>
                                        </p:attrNameLst>
                                      </p:cBhvr>
                                      <p:to>
                                        <p:strVal val="visible"/>
                                      </p:to>
                                    </p:set>
                                    <p:anim by="(-#ppt_w*2)" calcmode="lin" valueType="num">
                                      <p:cBhvr rctx="PPT">
                                        <p:cTn id="15" dur="500" autoRev="1" fill="hold">
                                          <p:stCondLst>
                                            <p:cond delay="0"/>
                                          </p:stCondLst>
                                        </p:cTn>
                                        <p:tgtEl>
                                          <p:spTgt spid="4105"/>
                                        </p:tgtEl>
                                        <p:attrNameLst>
                                          <p:attrName>ppt_w</p:attrName>
                                        </p:attrNameLst>
                                      </p:cBhvr>
                                    </p:anim>
                                    <p:anim by="(#ppt_w*0.50)" calcmode="lin" valueType="num">
                                      <p:cBhvr>
                                        <p:cTn id="16" dur="500" decel="50000" autoRev="1" fill="hold">
                                          <p:stCondLst>
                                            <p:cond delay="0"/>
                                          </p:stCondLst>
                                        </p:cTn>
                                        <p:tgtEl>
                                          <p:spTgt spid="4105"/>
                                        </p:tgtEl>
                                        <p:attrNameLst>
                                          <p:attrName>ppt_x</p:attrName>
                                        </p:attrNameLst>
                                      </p:cBhvr>
                                    </p:anim>
                                    <p:anim from="(-#ppt_h/2)" to="(#ppt_y)" calcmode="lin" valueType="num">
                                      <p:cBhvr>
                                        <p:cTn id="17" dur="1000" fill="hold">
                                          <p:stCondLst>
                                            <p:cond delay="0"/>
                                          </p:stCondLst>
                                        </p:cTn>
                                        <p:tgtEl>
                                          <p:spTgt spid="4105"/>
                                        </p:tgtEl>
                                        <p:attrNameLst>
                                          <p:attrName>ppt_y</p:attrName>
                                        </p:attrNameLst>
                                      </p:cBhvr>
                                    </p:anim>
                                    <p:animRot by="21600000">
                                      <p:cBhvr>
                                        <p:cTn id="18" dur="1000" fill="hold">
                                          <p:stCondLst>
                                            <p:cond delay="0"/>
                                          </p:stCondLst>
                                        </p:cTn>
                                        <p:tgtEl>
                                          <p:spTgt spid="410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1000"/>
                                        <p:tgtEl>
                                          <p:spTgt spid="4106"/>
                                        </p:tgtEl>
                                      </p:cBhvr>
                                    </p:animEffect>
                                    <p:anim calcmode="lin" valueType="num">
                                      <p:cBhvr>
                                        <p:cTn id="24" dur="1000" fill="hold"/>
                                        <p:tgtEl>
                                          <p:spTgt spid="4106"/>
                                        </p:tgtEl>
                                        <p:attrNameLst>
                                          <p:attrName>ppt_x</p:attrName>
                                        </p:attrNameLst>
                                      </p:cBhvr>
                                      <p:tavLst>
                                        <p:tav tm="0">
                                          <p:val>
                                            <p:strVal val="#ppt_x"/>
                                          </p:val>
                                        </p:tav>
                                        <p:tav tm="100000">
                                          <p:val>
                                            <p:strVal val="#ppt_x"/>
                                          </p:val>
                                        </p:tav>
                                      </p:tavLst>
                                    </p:anim>
                                    <p:anim calcmode="lin" valueType="num">
                                      <p:cBhvr>
                                        <p:cTn id="25"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107"/>
                                        </p:tgtEl>
                                        <p:attrNameLst>
                                          <p:attrName>style.visibility</p:attrName>
                                        </p:attrNameLst>
                                      </p:cBhvr>
                                      <p:to>
                                        <p:strVal val="visible"/>
                                      </p:to>
                                    </p:set>
                                    <p:animEffect transition="in" filter="fade">
                                      <p:cBhvr>
                                        <p:cTn id="30" dur="1000"/>
                                        <p:tgtEl>
                                          <p:spTgt spid="4107"/>
                                        </p:tgtEl>
                                      </p:cBhvr>
                                    </p:animEffect>
                                    <p:anim calcmode="lin" valueType="num">
                                      <p:cBhvr>
                                        <p:cTn id="31" dur="1000" fill="hold"/>
                                        <p:tgtEl>
                                          <p:spTgt spid="4107"/>
                                        </p:tgtEl>
                                        <p:attrNameLst>
                                          <p:attrName>ppt_x</p:attrName>
                                        </p:attrNameLst>
                                      </p:cBhvr>
                                      <p:tavLst>
                                        <p:tav tm="0">
                                          <p:val>
                                            <p:strVal val="#ppt_x"/>
                                          </p:val>
                                        </p:tav>
                                        <p:tav tm="100000">
                                          <p:val>
                                            <p:strVal val="#ppt_x"/>
                                          </p:val>
                                        </p:tav>
                                      </p:tavLst>
                                    </p:anim>
                                    <p:anim calcmode="lin" valueType="num">
                                      <p:cBhvr>
                                        <p:cTn id="32"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1000"/>
                                        <p:tgtEl>
                                          <p:spTgt spid="4108"/>
                                        </p:tgtEl>
                                      </p:cBhvr>
                                    </p:animEffect>
                                    <p:anim calcmode="lin" valueType="num">
                                      <p:cBhvr>
                                        <p:cTn id="38" dur="1000" fill="hold"/>
                                        <p:tgtEl>
                                          <p:spTgt spid="4108"/>
                                        </p:tgtEl>
                                        <p:attrNameLst>
                                          <p:attrName>ppt_x</p:attrName>
                                        </p:attrNameLst>
                                      </p:cBhvr>
                                      <p:tavLst>
                                        <p:tav tm="0">
                                          <p:val>
                                            <p:strVal val="#ppt_x"/>
                                          </p:val>
                                        </p:tav>
                                        <p:tav tm="100000">
                                          <p:val>
                                            <p:strVal val="#ppt_x"/>
                                          </p:val>
                                        </p:tav>
                                      </p:tavLst>
                                    </p:anim>
                                    <p:anim calcmode="lin" valueType="num">
                                      <p:cBhvr>
                                        <p:cTn id="39"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109"/>
                                        </p:tgtEl>
                                        <p:attrNameLst>
                                          <p:attrName>style.visibility</p:attrName>
                                        </p:attrNameLst>
                                      </p:cBhvr>
                                      <p:to>
                                        <p:strVal val="visible"/>
                                      </p:to>
                                    </p:set>
                                    <p:animEffect transition="in" filter="fade">
                                      <p:cBhvr>
                                        <p:cTn id="44" dur="1000"/>
                                        <p:tgtEl>
                                          <p:spTgt spid="4109"/>
                                        </p:tgtEl>
                                      </p:cBhvr>
                                    </p:animEffect>
                                    <p:anim calcmode="lin" valueType="num">
                                      <p:cBhvr>
                                        <p:cTn id="45" dur="1000" fill="hold"/>
                                        <p:tgtEl>
                                          <p:spTgt spid="4109"/>
                                        </p:tgtEl>
                                        <p:attrNameLst>
                                          <p:attrName>ppt_x</p:attrName>
                                        </p:attrNameLst>
                                      </p:cBhvr>
                                      <p:tavLst>
                                        <p:tav tm="0">
                                          <p:val>
                                            <p:strVal val="#ppt_x"/>
                                          </p:val>
                                        </p:tav>
                                        <p:tav tm="100000">
                                          <p:val>
                                            <p:strVal val="#ppt_x"/>
                                          </p:val>
                                        </p:tav>
                                      </p:tavLst>
                                    </p:anim>
                                    <p:anim calcmode="lin" valueType="num">
                                      <p:cBhvr>
                                        <p:cTn id="46" dur="1000" fill="hold"/>
                                        <p:tgtEl>
                                          <p:spTgt spid="410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grpId="0" nodeType="clickEffect">
                                  <p:stCondLst>
                                    <p:cond delay="0"/>
                                  </p:stCondLst>
                                  <p:childTnLst>
                                    <p:set>
                                      <p:cBhvr>
                                        <p:cTn id="50" dur="1" fill="hold">
                                          <p:stCondLst>
                                            <p:cond delay="0"/>
                                          </p:stCondLst>
                                        </p:cTn>
                                        <p:tgtEl>
                                          <p:spTgt spid="4110"/>
                                        </p:tgtEl>
                                        <p:attrNameLst>
                                          <p:attrName>style.visibility</p:attrName>
                                        </p:attrNameLst>
                                      </p:cBhvr>
                                      <p:to>
                                        <p:strVal val="visible"/>
                                      </p:to>
                                    </p:set>
                                    <p:anim calcmode="lin" valueType="num">
                                      <p:cBhvr>
                                        <p:cTn id="51" dur="5000" fill="hold"/>
                                        <p:tgtEl>
                                          <p:spTgt spid="4110"/>
                                        </p:tgtEl>
                                        <p:attrNameLst>
                                          <p:attrName>ppt_w</p:attrName>
                                        </p:attrNameLst>
                                      </p:cBhvr>
                                      <p:tavLst>
                                        <p:tav tm="0" fmla="#ppt_w*sin(2.5*pi*$)">
                                          <p:val>
                                            <p:fltVal val="0"/>
                                          </p:val>
                                        </p:tav>
                                        <p:tav tm="100000">
                                          <p:val>
                                            <p:fltVal val="1"/>
                                          </p:val>
                                        </p:tav>
                                      </p:tavLst>
                                    </p:anim>
                                    <p:anim calcmode="lin" valueType="num">
                                      <p:cBhvr>
                                        <p:cTn id="52" dur="5000" fill="hold"/>
                                        <p:tgtEl>
                                          <p:spTgt spid="4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5" grpId="0"/>
      <p:bldP spid="4106" grpId="0"/>
      <p:bldP spid="4107" grpId="0"/>
      <p:bldP spid="4108" grpId="0"/>
      <p:bldP spid="4109" grpId="0"/>
      <p:bldP spid="4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066800" y="228600"/>
            <a:ext cx="7296150" cy="5334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Thứ tư ngày 30 tháng 3 năm 2011</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35845" name="WordArt 5"/>
          <p:cNvSpPr>
            <a:spLocks noChangeArrowheads="1" noChangeShapeType="1" noTextEdit="1"/>
          </p:cNvSpPr>
          <p:nvPr/>
        </p:nvSpPr>
        <p:spPr bwMode="auto">
          <a:xfrm>
            <a:off x="2971800" y="838200"/>
            <a:ext cx="3657600" cy="533400"/>
          </a:xfrm>
          <a:prstGeom prst="rect">
            <a:avLst/>
          </a:prstGeom>
        </p:spPr>
        <p:txBody>
          <a:bodyPr wrap="none" fromWordArt="1">
            <a:prstTxWarp prst="textPlain">
              <a:avLst>
                <a:gd name="adj" fmla="val 50000"/>
              </a:avLst>
            </a:prstTxWarp>
          </a:bodyPr>
          <a:lstStyle/>
          <a:p>
            <a:pPr algn="ctr"/>
            <a:r>
              <a:rPr lang="en-US" sz="3600" b="1" kern="10">
                <a:ln w="12700">
                  <a:solidFill>
                    <a:srgbClr val="FF0066"/>
                  </a:solidFill>
                  <a:round/>
                  <a:headEnd/>
                  <a:tailEnd/>
                </a:ln>
                <a:solidFill>
                  <a:srgbClr val="B2B2B2">
                    <a:alpha val="50000"/>
                  </a:srgbClr>
                </a:solidFill>
                <a:effectLst>
                  <a:outerShdw dist="45791" dir="2021404" algn="ctr" rotWithShape="0">
                    <a:srgbClr val="9999FF"/>
                  </a:outerShdw>
                </a:effectLst>
                <a:latin typeface="Arial"/>
                <a:cs typeface="Arial"/>
              </a:rPr>
              <a:t>Luyện từ và câu:</a:t>
            </a:r>
          </a:p>
        </p:txBody>
      </p:sp>
      <p:sp>
        <p:nvSpPr>
          <p:cNvPr id="35847" name="Line 7"/>
          <p:cNvSpPr>
            <a:spLocks noChangeShapeType="1"/>
          </p:cNvSpPr>
          <p:nvPr/>
        </p:nvSpPr>
        <p:spPr bwMode="auto">
          <a:xfrm>
            <a:off x="2971800" y="1371600"/>
            <a:ext cx="3657600" cy="0"/>
          </a:xfrm>
          <a:prstGeom prst="line">
            <a:avLst/>
          </a:prstGeom>
          <a:noFill/>
          <a:ln w="38100">
            <a:solidFill>
              <a:schemeClr val="accent2"/>
            </a:solidFill>
            <a:round/>
            <a:headEnd/>
            <a:tailEnd/>
          </a:ln>
          <a:effectLst/>
        </p:spPr>
        <p:txBody>
          <a:bodyPr/>
          <a:lstStyle/>
          <a:p>
            <a:endParaRPr lang="en-US"/>
          </a:p>
        </p:txBody>
      </p:sp>
      <p:sp>
        <p:nvSpPr>
          <p:cNvPr id="35848" name="WordArt 8"/>
          <p:cNvSpPr>
            <a:spLocks noChangeArrowheads="1" noChangeShapeType="1" noTextEdit="1"/>
          </p:cNvSpPr>
          <p:nvPr/>
        </p:nvSpPr>
        <p:spPr bwMode="auto">
          <a:xfrm>
            <a:off x="838200" y="1524000"/>
            <a:ext cx="7924800" cy="5334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Mở rộng vốn từ: Thể thao. Dấu phẩy</a:t>
            </a:r>
          </a:p>
        </p:txBody>
      </p:sp>
      <p:sp>
        <p:nvSpPr>
          <p:cNvPr id="35849" name="AutoShape 9"/>
          <p:cNvSpPr>
            <a:spLocks noChangeArrowheads="1"/>
          </p:cNvSpPr>
          <p:nvPr/>
        </p:nvSpPr>
        <p:spPr bwMode="auto">
          <a:xfrm>
            <a:off x="228600" y="2133600"/>
            <a:ext cx="8686800" cy="4495800"/>
          </a:xfrm>
          <a:prstGeom prst="upArrowCallout">
            <a:avLst>
              <a:gd name="adj1" fmla="val 48305"/>
              <a:gd name="adj2" fmla="val 48305"/>
              <a:gd name="adj3" fmla="val 16667"/>
              <a:gd name="adj4" fmla="val 66667"/>
            </a:avLst>
          </a:prstGeom>
          <a:solidFill>
            <a:schemeClr val="accent1"/>
          </a:solidFill>
          <a:ln w="9525">
            <a:solidFill>
              <a:schemeClr val="tx1"/>
            </a:solidFill>
            <a:miter lim="800000"/>
            <a:headEnd/>
            <a:tailEnd/>
          </a:ln>
          <a:effectLst/>
        </p:spPr>
        <p:txBody>
          <a:bodyPr wrap="none" anchor="ctr"/>
          <a:lstStyle/>
          <a:p>
            <a:endParaRPr lang="en-US"/>
          </a:p>
        </p:txBody>
      </p:sp>
      <p:sp>
        <p:nvSpPr>
          <p:cNvPr id="35850" name="Text Box 10"/>
          <p:cNvSpPr txBox="1">
            <a:spLocks noChangeArrowheads="1"/>
          </p:cNvSpPr>
          <p:nvPr/>
        </p:nvSpPr>
        <p:spPr bwMode="auto">
          <a:xfrm>
            <a:off x="3581400" y="2514600"/>
            <a:ext cx="1905000" cy="116046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CỦNG CỐ</a:t>
            </a:r>
          </a:p>
          <a:p>
            <a:pPr>
              <a:spcBef>
                <a:spcPct val="50000"/>
              </a:spcBef>
            </a:pPr>
            <a:r>
              <a:rPr lang="en-US" sz="2800" b="1">
                <a:solidFill>
                  <a:srgbClr val="FF0000"/>
                </a:solidFill>
              </a:rPr>
              <a:t>  DẶN DÒ</a:t>
            </a:r>
          </a:p>
        </p:txBody>
      </p:sp>
      <p:sp>
        <p:nvSpPr>
          <p:cNvPr id="35851" name="Text Box 11"/>
          <p:cNvSpPr txBox="1">
            <a:spLocks noChangeArrowheads="1"/>
          </p:cNvSpPr>
          <p:nvPr/>
        </p:nvSpPr>
        <p:spPr bwMode="auto">
          <a:xfrm>
            <a:off x="381000" y="3657600"/>
            <a:ext cx="8382000" cy="519113"/>
          </a:xfrm>
          <a:prstGeom prst="rect">
            <a:avLst/>
          </a:prstGeom>
          <a:noFill/>
          <a:ln w="9525">
            <a:noFill/>
            <a:miter lim="800000"/>
            <a:headEnd/>
            <a:tailEnd/>
          </a:ln>
          <a:effectLst/>
        </p:spPr>
        <p:txBody>
          <a:bodyPr>
            <a:spAutoFit/>
          </a:bodyPr>
          <a:lstStyle/>
          <a:p>
            <a:pPr>
              <a:spcBef>
                <a:spcPct val="50000"/>
              </a:spcBef>
            </a:pPr>
            <a:r>
              <a:rPr lang="en-US" sz="2800" b="1">
                <a:solidFill>
                  <a:schemeClr val="accent2"/>
                </a:solidFill>
              </a:rPr>
              <a:t>  </a:t>
            </a:r>
            <a:r>
              <a:rPr lang="en-US" sz="2800" b="1" i="1">
                <a:solidFill>
                  <a:schemeClr val="accent2"/>
                </a:solidFill>
              </a:rPr>
              <a:t>* Kể lại các môn thể thao mà em vừa học?</a:t>
            </a:r>
          </a:p>
        </p:txBody>
      </p:sp>
      <p:sp>
        <p:nvSpPr>
          <p:cNvPr id="35852" name="Text Box 12"/>
          <p:cNvSpPr txBox="1">
            <a:spLocks noChangeArrowheads="1"/>
          </p:cNvSpPr>
          <p:nvPr/>
        </p:nvSpPr>
        <p:spPr bwMode="auto">
          <a:xfrm>
            <a:off x="457200" y="4114800"/>
            <a:ext cx="8077200" cy="1373188"/>
          </a:xfrm>
          <a:prstGeom prst="rect">
            <a:avLst/>
          </a:prstGeom>
          <a:noFill/>
          <a:ln w="9525">
            <a:noFill/>
            <a:miter lim="800000"/>
            <a:headEnd/>
            <a:tailEnd/>
          </a:ln>
          <a:effectLst/>
        </p:spPr>
        <p:txBody>
          <a:bodyPr>
            <a:spAutoFit/>
          </a:bodyPr>
          <a:lstStyle/>
          <a:p>
            <a:pPr>
              <a:spcBef>
                <a:spcPct val="50000"/>
              </a:spcBef>
            </a:pPr>
            <a:r>
              <a:rPr lang="en-US" sz="2800" b="1"/>
              <a:t> Bóng đá, bóng chuyền, bóng bàn; chạy vượt rào, chạy vũ trang, chạy 100m; đua thuyền, đua xe đạp; nhảy cao, nhảy xa, nhảy sào,…</a:t>
            </a:r>
          </a:p>
        </p:txBody>
      </p:sp>
      <p:sp>
        <p:nvSpPr>
          <p:cNvPr id="35853" name="Text Box 13"/>
          <p:cNvSpPr txBox="1">
            <a:spLocks noChangeArrowheads="1"/>
          </p:cNvSpPr>
          <p:nvPr/>
        </p:nvSpPr>
        <p:spPr bwMode="auto">
          <a:xfrm>
            <a:off x="457200" y="5410200"/>
            <a:ext cx="8153400" cy="946150"/>
          </a:xfrm>
          <a:prstGeom prst="rect">
            <a:avLst/>
          </a:prstGeom>
          <a:noFill/>
          <a:ln w="9525">
            <a:noFill/>
            <a:miter lim="800000"/>
            <a:headEnd/>
            <a:tailEnd/>
          </a:ln>
          <a:effectLst/>
        </p:spPr>
        <p:txBody>
          <a:bodyPr>
            <a:spAutoFit/>
          </a:bodyPr>
          <a:lstStyle/>
          <a:p>
            <a:pPr>
              <a:spcBef>
                <a:spcPct val="50000"/>
              </a:spcBef>
            </a:pPr>
            <a:r>
              <a:rPr lang="en-US" sz="2800" b="1" i="1">
                <a:solidFill>
                  <a:schemeClr val="accent2"/>
                </a:solidFill>
              </a:rPr>
              <a:t>* Nhắc HS nhớ tên các môn thể thao; nhớ truyện vui Cao cờ, kể lại cho người thân.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361786l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6870" name="WordArt 6"/>
          <p:cNvSpPr>
            <a:spLocks noChangeArrowheads="1" noChangeShapeType="1" noTextEdit="1"/>
          </p:cNvSpPr>
          <p:nvPr/>
        </p:nvSpPr>
        <p:spPr bwMode="auto">
          <a:xfrm>
            <a:off x="1219200" y="457200"/>
            <a:ext cx="7067550" cy="4724400"/>
          </a:xfrm>
          <a:prstGeom prst="rect">
            <a:avLst/>
          </a:prstGeom>
        </p:spPr>
        <p:txBody>
          <a:bodyPr wrap="none" fromWordArt="1">
            <a:prstTxWarp prst="textButtonPour">
              <a:avLst>
                <a:gd name="adj1" fmla="val 10800000"/>
                <a:gd name="adj2" fmla="val 50000"/>
              </a:avLst>
            </a:prstTxWarp>
          </a:bodyPr>
          <a:lstStyle/>
          <a:p>
            <a:pPr algn="ctr"/>
            <a:r>
              <a:rPr lang="en-US" sz="3600" b="1" kern="10">
                <a:ln w="9525">
                  <a:solidFill>
                    <a:srgbClr val="FF0000"/>
                  </a:solidFill>
                  <a:round/>
                  <a:headEnd/>
                  <a:tailEnd/>
                </a:ln>
                <a:solidFill>
                  <a:srgbClr val="FFFFFF"/>
                </a:solidFill>
                <a:latin typeface="Arial"/>
                <a:cs typeface="Arial"/>
              </a:rPr>
              <a:t>TIẾT HỌC ĐẾN ĐÂY KẾT THÚC !</a:t>
            </a:r>
          </a:p>
        </p:txBody>
      </p:sp>
      <p:sp>
        <p:nvSpPr>
          <p:cNvPr id="36872" name="WordArt 8"/>
          <p:cNvSpPr>
            <a:spLocks noChangeArrowheads="1" noChangeShapeType="1" noTextEdit="1"/>
          </p:cNvSpPr>
          <p:nvPr/>
        </p:nvSpPr>
        <p:spPr bwMode="auto">
          <a:xfrm>
            <a:off x="0" y="4800600"/>
            <a:ext cx="8382000" cy="1524000"/>
          </a:xfrm>
          <a:prstGeom prst="rect">
            <a:avLst/>
          </a:prstGeom>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Arial"/>
                <a:cs typeface="Arial"/>
              </a:rPr>
              <a:t>Chúc các em ngoan,học giỏi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3" name="Group 53"/>
          <p:cNvGraphicFramePr>
            <a:graphicFrameLocks noGrp="1"/>
          </p:cNvGraphicFramePr>
          <p:nvPr>
            <p:ph/>
          </p:nvPr>
        </p:nvGraphicFramePr>
        <p:xfrm>
          <a:off x="457200" y="685800"/>
          <a:ext cx="8305800" cy="5943601"/>
        </p:xfrm>
        <a:graphic>
          <a:graphicData uri="http://schemas.openxmlformats.org/drawingml/2006/table">
            <a:tbl>
              <a:tblPr/>
              <a:tblGrid>
                <a:gridCol w="2209800"/>
                <a:gridCol w="6096000"/>
              </a:tblGrid>
              <a:tr h="171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9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61" name="Text Box 41"/>
          <p:cNvSpPr txBox="1">
            <a:spLocks noChangeArrowheads="1"/>
          </p:cNvSpPr>
          <p:nvPr/>
        </p:nvSpPr>
        <p:spPr bwMode="auto">
          <a:xfrm>
            <a:off x="609600" y="1447800"/>
            <a:ext cx="18288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 a) Bóng</a:t>
            </a:r>
          </a:p>
        </p:txBody>
      </p:sp>
      <p:sp>
        <p:nvSpPr>
          <p:cNvPr id="5163" name="Text Box 43"/>
          <p:cNvSpPr txBox="1">
            <a:spLocks noChangeArrowheads="1"/>
          </p:cNvSpPr>
          <p:nvPr/>
        </p:nvSpPr>
        <p:spPr bwMode="auto">
          <a:xfrm>
            <a:off x="609600" y="2963863"/>
            <a:ext cx="1676400" cy="519112"/>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 b) Chạy</a:t>
            </a:r>
          </a:p>
        </p:txBody>
      </p:sp>
      <p:sp>
        <p:nvSpPr>
          <p:cNvPr id="5165" name="Text Box 45"/>
          <p:cNvSpPr txBox="1">
            <a:spLocks noChangeArrowheads="1"/>
          </p:cNvSpPr>
          <p:nvPr/>
        </p:nvSpPr>
        <p:spPr bwMode="auto">
          <a:xfrm>
            <a:off x="685800" y="4419600"/>
            <a:ext cx="1752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c) Đua</a:t>
            </a:r>
          </a:p>
        </p:txBody>
      </p:sp>
      <p:sp>
        <p:nvSpPr>
          <p:cNvPr id="5166" name="Text Box 46"/>
          <p:cNvSpPr txBox="1">
            <a:spLocks noChangeArrowheads="1"/>
          </p:cNvSpPr>
          <p:nvPr/>
        </p:nvSpPr>
        <p:spPr bwMode="auto">
          <a:xfrm>
            <a:off x="609600" y="5943600"/>
            <a:ext cx="1828800" cy="519113"/>
          </a:xfrm>
          <a:prstGeom prst="rect">
            <a:avLst/>
          </a:prstGeom>
          <a:noFill/>
          <a:ln w="9525">
            <a:noFill/>
            <a:miter lim="800000"/>
            <a:headEnd/>
            <a:tailEnd/>
          </a:ln>
          <a:effectLst/>
        </p:spPr>
        <p:txBody>
          <a:bodyPr>
            <a:spAutoFit/>
          </a:bodyPr>
          <a:lstStyle/>
          <a:p>
            <a:pPr>
              <a:spcBef>
                <a:spcPct val="50000"/>
              </a:spcBef>
            </a:pPr>
            <a:r>
              <a:rPr lang="en-US"/>
              <a:t> </a:t>
            </a:r>
            <a:r>
              <a:rPr lang="en-US" sz="2800" b="1">
                <a:solidFill>
                  <a:srgbClr val="FF0000"/>
                </a:solidFill>
              </a:rPr>
              <a:t>d) Nhảy</a:t>
            </a:r>
          </a:p>
        </p:txBody>
      </p:sp>
      <p:sp>
        <p:nvSpPr>
          <p:cNvPr id="5167" name="Text Box 47"/>
          <p:cNvSpPr txBox="1">
            <a:spLocks noChangeArrowheads="1"/>
          </p:cNvSpPr>
          <p:nvPr/>
        </p:nvSpPr>
        <p:spPr bwMode="auto">
          <a:xfrm>
            <a:off x="0" y="0"/>
            <a:ext cx="8915400" cy="519113"/>
          </a:xfrm>
          <a:prstGeom prst="rect">
            <a:avLst/>
          </a:prstGeom>
          <a:noFill/>
          <a:ln w="9525">
            <a:noFill/>
            <a:miter lim="800000"/>
            <a:headEnd/>
            <a:tailEnd/>
          </a:ln>
          <a:effectLst/>
        </p:spPr>
        <p:txBody>
          <a:bodyPr>
            <a:spAutoFit/>
          </a:bodyPr>
          <a:lstStyle/>
          <a:p>
            <a:pPr>
              <a:spcBef>
                <a:spcPct val="50000"/>
              </a:spcBef>
            </a:pPr>
            <a:r>
              <a:rPr lang="en-US"/>
              <a:t>  </a:t>
            </a:r>
            <a:r>
              <a:rPr lang="en-US" sz="2800" b="1">
                <a:solidFill>
                  <a:schemeClr val="accent2"/>
                </a:solidFill>
              </a:rPr>
              <a:t>- Các nhóm thi tiếp sức điền từ :</a:t>
            </a:r>
          </a:p>
        </p:txBody>
      </p:sp>
      <p:sp>
        <p:nvSpPr>
          <p:cNvPr id="5168" name="Text Box 48"/>
          <p:cNvSpPr txBox="1">
            <a:spLocks noChangeArrowheads="1"/>
          </p:cNvSpPr>
          <p:nvPr/>
        </p:nvSpPr>
        <p:spPr bwMode="auto">
          <a:xfrm>
            <a:off x="2667000" y="914400"/>
            <a:ext cx="5943600" cy="1373188"/>
          </a:xfrm>
          <a:prstGeom prst="rect">
            <a:avLst/>
          </a:prstGeom>
          <a:noFill/>
          <a:ln w="9525">
            <a:noFill/>
            <a:miter lim="800000"/>
            <a:headEnd/>
            <a:tailEnd/>
          </a:ln>
          <a:effectLst/>
        </p:spPr>
        <p:txBody>
          <a:bodyPr>
            <a:spAutoFit/>
          </a:bodyPr>
          <a:lstStyle/>
          <a:p>
            <a:pPr>
              <a:spcBef>
                <a:spcPct val="50000"/>
              </a:spcBef>
            </a:pPr>
            <a:r>
              <a:rPr lang="en-US" sz="2800" b="1"/>
              <a:t>bóng đá, bóng chuyền, bóng rổ, bóng ném, bóng nước, bóng bầu dục, bóng bàn,…</a:t>
            </a:r>
          </a:p>
        </p:txBody>
      </p:sp>
      <p:sp>
        <p:nvSpPr>
          <p:cNvPr id="5169" name="Text Box 49"/>
          <p:cNvSpPr txBox="1">
            <a:spLocks noChangeArrowheads="1"/>
          </p:cNvSpPr>
          <p:nvPr/>
        </p:nvSpPr>
        <p:spPr bwMode="auto">
          <a:xfrm>
            <a:off x="2743200" y="2590800"/>
            <a:ext cx="6019800" cy="946150"/>
          </a:xfrm>
          <a:prstGeom prst="rect">
            <a:avLst/>
          </a:prstGeom>
          <a:noFill/>
          <a:ln w="9525">
            <a:noFill/>
            <a:miter lim="800000"/>
            <a:headEnd/>
            <a:tailEnd/>
          </a:ln>
          <a:effectLst/>
        </p:spPr>
        <p:txBody>
          <a:bodyPr>
            <a:spAutoFit/>
          </a:bodyPr>
          <a:lstStyle/>
          <a:p>
            <a:pPr>
              <a:spcBef>
                <a:spcPct val="50000"/>
              </a:spcBef>
            </a:pPr>
            <a:r>
              <a:rPr lang="en-US" sz="2800" b="1"/>
              <a:t>chạy vượt rào, chạy việt dã, chạy vũ trang, chạy cự li 100m,…</a:t>
            </a:r>
          </a:p>
        </p:txBody>
      </p:sp>
      <p:sp>
        <p:nvSpPr>
          <p:cNvPr id="5171" name="Text Box 51"/>
          <p:cNvSpPr txBox="1">
            <a:spLocks noChangeArrowheads="1"/>
          </p:cNvSpPr>
          <p:nvPr/>
        </p:nvSpPr>
        <p:spPr bwMode="auto">
          <a:xfrm>
            <a:off x="2667000" y="4038600"/>
            <a:ext cx="6096000" cy="946150"/>
          </a:xfrm>
          <a:prstGeom prst="rect">
            <a:avLst/>
          </a:prstGeom>
          <a:noFill/>
          <a:ln w="9525">
            <a:noFill/>
            <a:miter lim="800000"/>
            <a:headEnd/>
            <a:tailEnd/>
          </a:ln>
          <a:effectLst/>
        </p:spPr>
        <p:txBody>
          <a:bodyPr>
            <a:spAutoFit/>
          </a:bodyPr>
          <a:lstStyle/>
          <a:p>
            <a:pPr>
              <a:spcBef>
                <a:spcPct val="50000"/>
              </a:spcBef>
            </a:pPr>
            <a:r>
              <a:rPr lang="en-US" sz="2800" b="1"/>
              <a:t>đua xe đạp, đua thuyền, đua ô tô, đua mô tô, đua ngựa, đua voi, …</a:t>
            </a:r>
          </a:p>
        </p:txBody>
      </p:sp>
      <p:sp>
        <p:nvSpPr>
          <p:cNvPr id="5172" name="Text Box 52"/>
          <p:cNvSpPr txBox="1">
            <a:spLocks noChangeArrowheads="1"/>
          </p:cNvSpPr>
          <p:nvPr/>
        </p:nvSpPr>
        <p:spPr bwMode="auto">
          <a:xfrm>
            <a:off x="2667000" y="5257800"/>
            <a:ext cx="5867400" cy="1373188"/>
          </a:xfrm>
          <a:prstGeom prst="rect">
            <a:avLst/>
          </a:prstGeom>
          <a:noFill/>
          <a:ln w="9525">
            <a:noFill/>
            <a:miter lim="800000"/>
            <a:headEnd/>
            <a:tailEnd/>
          </a:ln>
          <a:effectLst/>
        </p:spPr>
        <p:txBody>
          <a:bodyPr>
            <a:spAutoFit/>
          </a:bodyPr>
          <a:lstStyle/>
          <a:p>
            <a:pPr>
              <a:spcBef>
                <a:spcPct val="50000"/>
              </a:spcBef>
            </a:pPr>
            <a:r>
              <a:rPr lang="en-US" sz="2800" b="1"/>
              <a:t>nhảy cao, nhảy xa, nhảy sào, nhảy ngựa, nhảy cừu, nhảy cầu, nhảy dù,…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67"/>
                                        </p:tgtEl>
                                        <p:attrNameLst>
                                          <p:attrName>style.visibility</p:attrName>
                                        </p:attrNameLst>
                                      </p:cBhvr>
                                      <p:to>
                                        <p:strVal val="visible"/>
                                      </p:to>
                                    </p:set>
                                    <p:animEffect transition="in" filter="fade">
                                      <p:cBhvr>
                                        <p:cTn id="7" dur="1000"/>
                                        <p:tgtEl>
                                          <p:spTgt spid="5167"/>
                                        </p:tgtEl>
                                      </p:cBhvr>
                                    </p:animEffect>
                                    <p:anim calcmode="lin" valueType="num">
                                      <p:cBhvr>
                                        <p:cTn id="8" dur="1000" fill="hold"/>
                                        <p:tgtEl>
                                          <p:spTgt spid="5167"/>
                                        </p:tgtEl>
                                        <p:attrNameLst>
                                          <p:attrName>ppt_x</p:attrName>
                                        </p:attrNameLst>
                                      </p:cBhvr>
                                      <p:tavLst>
                                        <p:tav tm="0">
                                          <p:val>
                                            <p:strVal val="#ppt_x"/>
                                          </p:val>
                                        </p:tav>
                                        <p:tav tm="100000">
                                          <p:val>
                                            <p:strVal val="#ppt_x"/>
                                          </p:val>
                                        </p:tav>
                                      </p:tavLst>
                                    </p:anim>
                                    <p:anim calcmode="lin" valueType="num">
                                      <p:cBhvr>
                                        <p:cTn id="9" dur="1000" fill="hold"/>
                                        <p:tgtEl>
                                          <p:spTgt spid="51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73"/>
                                        </p:tgtEl>
                                        <p:attrNameLst>
                                          <p:attrName>style.visibility</p:attrName>
                                        </p:attrNameLst>
                                      </p:cBhvr>
                                      <p:to>
                                        <p:strVal val="visible"/>
                                      </p:to>
                                    </p:set>
                                    <p:animEffect transition="in" filter="fade">
                                      <p:cBhvr>
                                        <p:cTn id="14" dur="2000"/>
                                        <p:tgtEl>
                                          <p:spTgt spid="5173"/>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161"/>
                                        </p:tgtEl>
                                        <p:attrNameLst>
                                          <p:attrName>style.visibility</p:attrName>
                                        </p:attrNameLst>
                                      </p:cBhvr>
                                      <p:to>
                                        <p:strVal val="visible"/>
                                      </p:to>
                                    </p:set>
                                    <p:animEffect transition="in" filter="fade">
                                      <p:cBhvr>
                                        <p:cTn id="19" dur="1000"/>
                                        <p:tgtEl>
                                          <p:spTgt spid="5161"/>
                                        </p:tgtEl>
                                      </p:cBhvr>
                                    </p:animEffect>
                                    <p:anim calcmode="lin" valueType="num">
                                      <p:cBhvr>
                                        <p:cTn id="20" dur="1000" fill="hold"/>
                                        <p:tgtEl>
                                          <p:spTgt spid="5161"/>
                                        </p:tgtEl>
                                        <p:attrNameLst>
                                          <p:attrName>ppt_x</p:attrName>
                                        </p:attrNameLst>
                                      </p:cBhvr>
                                      <p:tavLst>
                                        <p:tav tm="0">
                                          <p:val>
                                            <p:strVal val="#ppt_x-.1"/>
                                          </p:val>
                                        </p:tav>
                                        <p:tav tm="100000">
                                          <p:val>
                                            <p:strVal val="#ppt_x"/>
                                          </p:val>
                                        </p:tav>
                                      </p:tavLst>
                                    </p:anim>
                                    <p:anim calcmode="lin" valueType="num">
                                      <p:cBhvr>
                                        <p:cTn id="21" dur="1000" fill="hold"/>
                                        <p:tgtEl>
                                          <p:spTgt spid="516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5163"/>
                                        </p:tgtEl>
                                        <p:attrNameLst>
                                          <p:attrName>style.visibility</p:attrName>
                                        </p:attrNameLst>
                                      </p:cBhvr>
                                      <p:to>
                                        <p:strVal val="visible"/>
                                      </p:to>
                                    </p:set>
                                    <p:animEffect transition="in" filter="fade">
                                      <p:cBhvr>
                                        <p:cTn id="26" dur="1000"/>
                                        <p:tgtEl>
                                          <p:spTgt spid="5163"/>
                                        </p:tgtEl>
                                      </p:cBhvr>
                                    </p:animEffect>
                                    <p:anim calcmode="lin" valueType="num">
                                      <p:cBhvr>
                                        <p:cTn id="27" dur="1000" fill="hold"/>
                                        <p:tgtEl>
                                          <p:spTgt spid="5163"/>
                                        </p:tgtEl>
                                        <p:attrNameLst>
                                          <p:attrName>ppt_x</p:attrName>
                                        </p:attrNameLst>
                                      </p:cBhvr>
                                      <p:tavLst>
                                        <p:tav tm="0">
                                          <p:val>
                                            <p:strVal val="#ppt_x-.1"/>
                                          </p:val>
                                        </p:tav>
                                        <p:tav tm="100000">
                                          <p:val>
                                            <p:strVal val="#ppt_x"/>
                                          </p:val>
                                        </p:tav>
                                      </p:tavLst>
                                    </p:anim>
                                    <p:anim calcmode="lin" valueType="num">
                                      <p:cBhvr>
                                        <p:cTn id="28" dur="1000" fill="hold"/>
                                        <p:tgtEl>
                                          <p:spTgt spid="516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5165"/>
                                        </p:tgtEl>
                                        <p:attrNameLst>
                                          <p:attrName>style.visibility</p:attrName>
                                        </p:attrNameLst>
                                      </p:cBhvr>
                                      <p:to>
                                        <p:strVal val="visible"/>
                                      </p:to>
                                    </p:set>
                                    <p:animEffect transition="in" filter="fade">
                                      <p:cBhvr>
                                        <p:cTn id="33" dur="1000"/>
                                        <p:tgtEl>
                                          <p:spTgt spid="5165"/>
                                        </p:tgtEl>
                                      </p:cBhvr>
                                    </p:animEffect>
                                    <p:anim calcmode="lin" valueType="num">
                                      <p:cBhvr>
                                        <p:cTn id="34" dur="1000" fill="hold"/>
                                        <p:tgtEl>
                                          <p:spTgt spid="5165"/>
                                        </p:tgtEl>
                                        <p:attrNameLst>
                                          <p:attrName>ppt_x</p:attrName>
                                        </p:attrNameLst>
                                      </p:cBhvr>
                                      <p:tavLst>
                                        <p:tav tm="0">
                                          <p:val>
                                            <p:strVal val="#ppt_x-.1"/>
                                          </p:val>
                                        </p:tav>
                                        <p:tav tm="100000">
                                          <p:val>
                                            <p:strVal val="#ppt_x"/>
                                          </p:val>
                                        </p:tav>
                                      </p:tavLst>
                                    </p:anim>
                                    <p:anim calcmode="lin" valueType="num">
                                      <p:cBhvr>
                                        <p:cTn id="35" dur="1000" fill="hold"/>
                                        <p:tgtEl>
                                          <p:spTgt spid="516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5166"/>
                                        </p:tgtEl>
                                        <p:attrNameLst>
                                          <p:attrName>style.visibility</p:attrName>
                                        </p:attrNameLst>
                                      </p:cBhvr>
                                      <p:to>
                                        <p:strVal val="visible"/>
                                      </p:to>
                                    </p:set>
                                    <p:animEffect transition="in" filter="fade">
                                      <p:cBhvr>
                                        <p:cTn id="40" dur="1000"/>
                                        <p:tgtEl>
                                          <p:spTgt spid="5166"/>
                                        </p:tgtEl>
                                      </p:cBhvr>
                                    </p:animEffect>
                                    <p:anim calcmode="lin" valueType="num">
                                      <p:cBhvr>
                                        <p:cTn id="41" dur="1000" fill="hold"/>
                                        <p:tgtEl>
                                          <p:spTgt spid="5166"/>
                                        </p:tgtEl>
                                        <p:attrNameLst>
                                          <p:attrName>ppt_x</p:attrName>
                                        </p:attrNameLst>
                                      </p:cBhvr>
                                      <p:tavLst>
                                        <p:tav tm="0">
                                          <p:val>
                                            <p:strVal val="#ppt_x-.1"/>
                                          </p:val>
                                        </p:tav>
                                        <p:tav tm="100000">
                                          <p:val>
                                            <p:strVal val="#ppt_x"/>
                                          </p:val>
                                        </p:tav>
                                      </p:tavLst>
                                    </p:anim>
                                    <p:anim calcmode="lin" valueType="num">
                                      <p:cBhvr>
                                        <p:cTn id="42" dur="1000" fill="hold"/>
                                        <p:tgtEl>
                                          <p:spTgt spid="516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5168"/>
                                        </p:tgtEl>
                                        <p:attrNameLst>
                                          <p:attrName>style.visibility</p:attrName>
                                        </p:attrNameLst>
                                      </p:cBhvr>
                                      <p:to>
                                        <p:strVal val="visible"/>
                                      </p:to>
                                    </p:set>
                                    <p:animEffect transition="in" filter="fade">
                                      <p:cBhvr>
                                        <p:cTn id="47" dur="1000"/>
                                        <p:tgtEl>
                                          <p:spTgt spid="5168"/>
                                        </p:tgtEl>
                                      </p:cBhvr>
                                    </p:animEffect>
                                    <p:anim calcmode="lin" valueType="num">
                                      <p:cBhvr>
                                        <p:cTn id="48" dur="1000" fill="hold"/>
                                        <p:tgtEl>
                                          <p:spTgt spid="5168"/>
                                        </p:tgtEl>
                                        <p:attrNameLst>
                                          <p:attrName>ppt_x</p:attrName>
                                        </p:attrNameLst>
                                      </p:cBhvr>
                                      <p:tavLst>
                                        <p:tav tm="0">
                                          <p:val>
                                            <p:strVal val="#ppt_x-.1"/>
                                          </p:val>
                                        </p:tav>
                                        <p:tav tm="100000">
                                          <p:val>
                                            <p:strVal val="#ppt_x"/>
                                          </p:val>
                                        </p:tav>
                                      </p:tavLst>
                                    </p:anim>
                                    <p:anim calcmode="lin" valueType="num">
                                      <p:cBhvr>
                                        <p:cTn id="49" dur="1000" fill="hold"/>
                                        <p:tgtEl>
                                          <p:spTgt spid="516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5169"/>
                                        </p:tgtEl>
                                        <p:attrNameLst>
                                          <p:attrName>style.visibility</p:attrName>
                                        </p:attrNameLst>
                                      </p:cBhvr>
                                      <p:to>
                                        <p:strVal val="visible"/>
                                      </p:to>
                                    </p:set>
                                    <p:animEffect transition="in" filter="fade">
                                      <p:cBhvr>
                                        <p:cTn id="54" dur="1000"/>
                                        <p:tgtEl>
                                          <p:spTgt spid="5169"/>
                                        </p:tgtEl>
                                      </p:cBhvr>
                                    </p:animEffect>
                                    <p:anim calcmode="lin" valueType="num">
                                      <p:cBhvr>
                                        <p:cTn id="55" dur="1000" fill="hold"/>
                                        <p:tgtEl>
                                          <p:spTgt spid="5169"/>
                                        </p:tgtEl>
                                        <p:attrNameLst>
                                          <p:attrName>ppt_x</p:attrName>
                                        </p:attrNameLst>
                                      </p:cBhvr>
                                      <p:tavLst>
                                        <p:tav tm="0">
                                          <p:val>
                                            <p:strVal val="#ppt_x-.1"/>
                                          </p:val>
                                        </p:tav>
                                        <p:tav tm="100000">
                                          <p:val>
                                            <p:strVal val="#ppt_x"/>
                                          </p:val>
                                        </p:tav>
                                      </p:tavLst>
                                    </p:anim>
                                    <p:anim calcmode="lin" valueType="num">
                                      <p:cBhvr>
                                        <p:cTn id="56" dur="1000" fill="hold"/>
                                        <p:tgtEl>
                                          <p:spTgt spid="516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5171"/>
                                        </p:tgtEl>
                                        <p:attrNameLst>
                                          <p:attrName>style.visibility</p:attrName>
                                        </p:attrNameLst>
                                      </p:cBhvr>
                                      <p:to>
                                        <p:strVal val="visible"/>
                                      </p:to>
                                    </p:set>
                                    <p:animEffect transition="in" filter="fade">
                                      <p:cBhvr>
                                        <p:cTn id="61" dur="1000"/>
                                        <p:tgtEl>
                                          <p:spTgt spid="5171"/>
                                        </p:tgtEl>
                                      </p:cBhvr>
                                    </p:animEffect>
                                    <p:anim calcmode="lin" valueType="num">
                                      <p:cBhvr>
                                        <p:cTn id="62" dur="1000" fill="hold"/>
                                        <p:tgtEl>
                                          <p:spTgt spid="5171"/>
                                        </p:tgtEl>
                                        <p:attrNameLst>
                                          <p:attrName>ppt_x</p:attrName>
                                        </p:attrNameLst>
                                      </p:cBhvr>
                                      <p:tavLst>
                                        <p:tav tm="0">
                                          <p:val>
                                            <p:strVal val="#ppt_x-.1"/>
                                          </p:val>
                                        </p:tav>
                                        <p:tav tm="100000">
                                          <p:val>
                                            <p:strVal val="#ppt_x"/>
                                          </p:val>
                                        </p:tav>
                                      </p:tavLst>
                                    </p:anim>
                                    <p:anim calcmode="lin" valueType="num">
                                      <p:cBhvr>
                                        <p:cTn id="63" dur="1000" fill="hold"/>
                                        <p:tgtEl>
                                          <p:spTgt spid="517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grpId="0" nodeType="clickEffect">
                                  <p:stCondLst>
                                    <p:cond delay="0"/>
                                  </p:stCondLst>
                                  <p:iterate type="lt">
                                    <p:tmPct val="10000"/>
                                  </p:iterate>
                                  <p:childTnLst>
                                    <p:set>
                                      <p:cBhvr>
                                        <p:cTn id="67" dur="1" fill="hold">
                                          <p:stCondLst>
                                            <p:cond delay="0"/>
                                          </p:stCondLst>
                                        </p:cTn>
                                        <p:tgtEl>
                                          <p:spTgt spid="5172"/>
                                        </p:tgtEl>
                                        <p:attrNameLst>
                                          <p:attrName>style.visibility</p:attrName>
                                        </p:attrNameLst>
                                      </p:cBhvr>
                                      <p:to>
                                        <p:strVal val="visible"/>
                                      </p:to>
                                    </p:set>
                                    <p:animEffect transition="in" filter="fade">
                                      <p:cBhvr>
                                        <p:cTn id="68" dur="1000"/>
                                        <p:tgtEl>
                                          <p:spTgt spid="5172"/>
                                        </p:tgtEl>
                                      </p:cBhvr>
                                    </p:animEffect>
                                    <p:anim calcmode="lin" valueType="num">
                                      <p:cBhvr>
                                        <p:cTn id="69" dur="1000" fill="hold"/>
                                        <p:tgtEl>
                                          <p:spTgt spid="5172"/>
                                        </p:tgtEl>
                                        <p:attrNameLst>
                                          <p:attrName>ppt_x</p:attrName>
                                        </p:attrNameLst>
                                      </p:cBhvr>
                                      <p:tavLst>
                                        <p:tav tm="0">
                                          <p:val>
                                            <p:strVal val="#ppt_x-.1"/>
                                          </p:val>
                                        </p:tav>
                                        <p:tav tm="100000">
                                          <p:val>
                                            <p:strVal val="#ppt_x"/>
                                          </p:val>
                                        </p:tav>
                                      </p:tavLst>
                                    </p:anim>
                                    <p:anim calcmode="lin" valueType="num">
                                      <p:cBhvr>
                                        <p:cTn id="70" dur="1000" fill="hold"/>
                                        <p:tgtEl>
                                          <p:spTgt spid="5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 grpId="0"/>
      <p:bldP spid="5163" grpId="0"/>
      <p:bldP spid="5165" grpId="0"/>
      <p:bldP spid="5166" grpId="0"/>
      <p:bldP spid="5167" grpId="0"/>
      <p:bldP spid="5168" grpId="0"/>
      <p:bldP spid="5169" grpId="0"/>
      <p:bldP spid="5171" grpId="0"/>
      <p:bldP spid="5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ANd9GcRViLIcBDYw9I_pgzIMUhlbM8SYnu555uUj2CvwCdzs1Pmf0Guu"/>
          <p:cNvPicPr>
            <a:picLocks noChangeAspect="1" noChangeArrowheads="1"/>
          </p:cNvPicPr>
          <p:nvPr/>
        </p:nvPicPr>
        <p:blipFill>
          <a:blip r:embed="rId2"/>
          <a:srcRect/>
          <a:stretch>
            <a:fillRect/>
          </a:stretch>
        </p:blipFill>
        <p:spPr bwMode="auto">
          <a:xfrm>
            <a:off x="0" y="838200"/>
            <a:ext cx="4572000" cy="6019800"/>
          </a:xfrm>
          <a:prstGeom prst="rect">
            <a:avLst/>
          </a:prstGeom>
          <a:noFill/>
        </p:spPr>
      </p:pic>
      <p:pic>
        <p:nvPicPr>
          <p:cNvPr id="7175" name="Picture 7" descr="kmu11-hd-hn-1"/>
          <p:cNvPicPr>
            <a:picLocks noChangeAspect="1" noChangeArrowheads="1"/>
          </p:cNvPicPr>
          <p:nvPr/>
        </p:nvPicPr>
        <p:blipFill>
          <a:blip r:embed="rId3"/>
          <a:srcRect/>
          <a:stretch>
            <a:fillRect/>
          </a:stretch>
        </p:blipFill>
        <p:spPr bwMode="auto">
          <a:xfrm>
            <a:off x="4572000" y="838200"/>
            <a:ext cx="4572000" cy="6019800"/>
          </a:xfrm>
          <a:prstGeom prst="rect">
            <a:avLst/>
          </a:prstGeom>
          <a:noFill/>
        </p:spPr>
      </p:pic>
      <p:sp>
        <p:nvSpPr>
          <p:cNvPr id="7176" name="Text Box 8"/>
          <p:cNvSpPr txBox="1">
            <a:spLocks noChangeArrowheads="1"/>
          </p:cNvSpPr>
          <p:nvPr/>
        </p:nvSpPr>
        <p:spPr bwMode="auto">
          <a:xfrm>
            <a:off x="2209800" y="228600"/>
            <a:ext cx="5105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 Các bạn đang chơi bóng đá</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new_of_new_of_trqanh-bong"/>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sp>
        <p:nvSpPr>
          <p:cNvPr id="8200" name="Text Box 8"/>
          <p:cNvSpPr txBox="1">
            <a:spLocks noChangeArrowheads="1"/>
          </p:cNvSpPr>
          <p:nvPr/>
        </p:nvSpPr>
        <p:spPr bwMode="auto">
          <a:xfrm>
            <a:off x="304800" y="0"/>
            <a:ext cx="78486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Chơi bóng chuyền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ANd9GcQhWGSEU-9o472kBENHaSvSrHF9QLlb8czw3lvqj4zjQ_SVYBf5"/>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
        <p:nvSpPr>
          <p:cNvPr id="10246" name="Text Box 6"/>
          <p:cNvSpPr txBox="1">
            <a:spLocks noChangeArrowheads="1"/>
          </p:cNvSpPr>
          <p:nvPr/>
        </p:nvSpPr>
        <p:spPr bwMode="auto">
          <a:xfrm>
            <a:off x="1447800" y="304800"/>
            <a:ext cx="5486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Chơi bóng rổ</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khai-mac-giai-bong-nem22"/>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
        <p:nvSpPr>
          <p:cNvPr id="11270" name="Text Box 6"/>
          <p:cNvSpPr txBox="1">
            <a:spLocks noChangeArrowheads="1"/>
          </p:cNvSpPr>
          <p:nvPr/>
        </p:nvSpPr>
        <p:spPr bwMode="auto">
          <a:xfrm>
            <a:off x="457200" y="304800"/>
            <a:ext cx="73152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Giải bóng ném toàn quốc năm 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ANd9GcRl_ox-OgI2uLZAQMG82fSS-jnhTXi5S2eCl4ibmd5XZ65smcNUikW4qC2k"/>
          <p:cNvPicPr>
            <a:picLocks noChangeAspect="1" noChangeArrowheads="1"/>
          </p:cNvPicPr>
          <p:nvPr/>
        </p:nvPicPr>
        <p:blipFill>
          <a:blip r:embed="rId2"/>
          <a:srcRect/>
          <a:stretch>
            <a:fillRect/>
          </a:stretch>
        </p:blipFill>
        <p:spPr bwMode="auto">
          <a:xfrm>
            <a:off x="0" y="990600"/>
            <a:ext cx="9144000" cy="5867400"/>
          </a:xfrm>
          <a:prstGeom prst="rect">
            <a:avLst/>
          </a:prstGeom>
          <a:noFill/>
        </p:spPr>
      </p:pic>
      <p:sp>
        <p:nvSpPr>
          <p:cNvPr id="12294" name="Text Box 6"/>
          <p:cNvSpPr txBox="1">
            <a:spLocks noChangeArrowheads="1"/>
          </p:cNvSpPr>
          <p:nvPr/>
        </p:nvSpPr>
        <p:spPr bwMode="auto">
          <a:xfrm>
            <a:off x="2514600" y="381000"/>
            <a:ext cx="4572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Bóng nước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OLETID" val="11334717"/>
  <p:tag name="VIOLETTITLE" val="LTVC: MRVT: Thể thao. Dấu phẩy(Tuần 29)-Lớp 3"/>
  <p:tag name="VIOLETLESSON" val="29"/>
  <p:tag name="VIOLETCATID" val="8048914"/>
  <p:tag name="VIOLETSUBJECT" val="Luyện từ và câu 3"/>
  <p:tag name="VIOLETAUTHORID" val="3053004"/>
  <p:tag name="VIOLETAUTHORNAME" val="Lê Thị Hảo"/>
  <p:tag name="VIOLETAUTHORAVATAR" val="3053004.jpg"/>
  <p:tag name="VIOLETAUTHORADDRESS" val="Trường TH Đinh Bộ Lĩnh - Quảng Nam"/>
  <p:tag name="VIOLETAUTHORHOMEPAGE" val="http://violet.vn/hoahao93"/>
  <p:tag name="VIOLETDATE" val="2011-03-26 20:28:25"/>
  <p:tag name="VIOLETHIT" val="270"/>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2&quot;/&gt;&lt;/object&gt;&lt;object type=&quot;3&quot; unique_id=&quot;10019&quot;&gt;&lt;property id=&quot;20148&quot; value=&quot;5&quot;/&gt;&lt;property id=&quot;20300&quot; value=&quot;Slide 16&quot;/&gt;&lt;property id=&quot;20307&quot; value=&quot;276&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4&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9&quot;/&gt;&lt;/object&gt;&lt;object type=&quot;3&quot; unique_id=&quot;10025&quot;&gt;&lt;property id=&quot;20148&quot; value=&quot;5&quot;/&gt;&lt;property id=&quot;20300&quot; value=&quot;Slide 22&quot;/&gt;&lt;property id=&quot;20307&quot; value=&quot;280&quot;/&gt;&lt;/object&gt;&lt;object type=&quot;3&quot; unique_id=&quot;10026&quot;&gt;&lt;property id=&quot;20148&quot; value=&quot;5&quot;/&gt;&lt;property id=&quot;20300&quot; value=&quot;Slide 23&quot;/&gt;&lt;property id=&quot;20307&quot; value=&quot;281&quot;/&gt;&lt;/object&gt;&lt;object type=&quot;3&quot; unique_id=&quot;10027&quot;&gt;&lt;property id=&quot;20148&quot; value=&quot;5&quot;/&gt;&lt;property id=&quot;20300&quot; value=&quot;Slide 24&quot;/&gt;&lt;property id=&quot;20307&quot; value=&quot;282&quot;/&gt;&lt;/object&gt;&lt;object type=&quot;3&quot; unique_id=&quot;10028&quot;&gt;&lt;property id=&quot;20148&quot; value=&quot;5&quot;/&gt;&lt;property id=&quot;20300&quot; value=&quot;Slide 25&quot;/&gt;&lt;property id=&quot;20307&quot; value=&quot;283&quot;/&gt;&lt;/object&gt;&lt;object type=&quot;3&quot; unique_id=&quot;10029&quot;&gt;&lt;property id=&quot;20148&quot; value=&quot;5&quot;/&gt;&lt;property id=&quot;20300&quot; value=&quot;Slide 26&quot;/&gt;&lt;property id=&quot;20307&quot; value=&quot;284&quot;/&gt;&lt;/object&gt;&lt;object type=&quot;3&quot; unique_id=&quot;10030&quot;&gt;&lt;property id=&quot;20148&quot; value=&quot;5&quot;/&gt;&lt;property id=&quot;20300&quot; value=&quot;Slide 27&quot;/&gt;&lt;property id=&quot;20307&quot; value=&quot;285&quot;/&gt;&lt;/object&gt;&lt;object type=&quot;3&quot; unique_id=&quot;10031&quot;&gt;&lt;property id=&quot;20148&quot; value=&quot;5&quot;/&gt;&lt;property id=&quot;20300&quot; value=&quot;Slide 28&quot;/&gt;&lt;property id=&quot;20307&quot; value=&quot;286&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0&quot;/&gt;&lt;property id=&quot;20307&quot; value=&quot;288&quot;/&gt;&lt;/object&gt;&lt;object type=&quot;3&quot; unique_id=&quot;10034&quot;&gt;&lt;property id=&quot;20148&quot; value=&quot;5&quot;/&gt;&lt;property id=&quot;20300&quot; value=&quot;Slide 31&quot;/&gt;&lt;property id=&quot;20307&quot; value=&quot;28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342</TotalTime>
  <Words>706</Words>
  <Application>Microsoft Office PowerPoint</Application>
  <PresentationFormat>On-screen Show (4:3)</PresentationFormat>
  <Paragraphs>80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Mobile.0979.822.550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Mr.Le Minh Khai</dc:creator>
  <cp:lastModifiedBy>AutoBVT</cp:lastModifiedBy>
  <cp:revision>36</cp:revision>
  <dcterms:created xsi:type="dcterms:W3CDTF">2011-03-26T05:05:31Z</dcterms:created>
  <dcterms:modified xsi:type="dcterms:W3CDTF">2016-03-23T02:05:32Z</dcterms:modified>
</cp:coreProperties>
</file>